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9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6" r:id="rId36"/>
    <p:sldId id="319" r:id="rId37"/>
    <p:sldId id="320" r:id="rId38"/>
    <p:sldId id="321" r:id="rId39"/>
    <p:sldId id="322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2" r:id="rId49"/>
    <p:sldId id="334" r:id="rId50"/>
    <p:sldId id="335" r:id="rId51"/>
    <p:sldId id="336" r:id="rId52"/>
    <p:sldId id="337" r:id="rId53"/>
    <p:sldId id="338" r:id="rId54"/>
    <p:sldId id="339" r:id="rId55"/>
    <p:sldId id="340" r:id="rId56"/>
    <p:sldId id="342" r:id="rId57"/>
    <p:sldId id="344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6" r:id="rId74"/>
    <p:sldId id="367" r:id="rId75"/>
    <p:sldId id="368" r:id="rId76"/>
    <p:sldId id="369" r:id="rId77"/>
    <p:sldId id="370" r:id="rId78"/>
    <p:sldId id="371" r:id="rId79"/>
    <p:sldId id="372" r:id="rId80"/>
    <p:sldId id="373" r:id="rId81"/>
    <p:sldId id="374" r:id="rId82"/>
    <p:sldId id="375" r:id="rId83"/>
    <p:sldId id="376" r:id="rId84"/>
    <p:sldId id="377" r:id="rId85"/>
    <p:sldId id="382" r:id="rId86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906" y="7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69605" y="151891"/>
            <a:ext cx="6804789" cy="5740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574006" y="-122518"/>
            <a:ext cx="5995987" cy="1056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900" b="0" i="0">
                <a:solidFill>
                  <a:srgbClr val="00FF00"/>
                </a:solidFill>
                <a:latin typeface="Comic Sans MS"/>
                <a:cs typeface="Comic Sans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04747" y="1206500"/>
            <a:ext cx="8134505" cy="27660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rgbClr val="D1D5DB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4/17/2024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7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1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5950" y="0"/>
            <a:ext cx="2656205" cy="1140460"/>
          </a:xfrm>
          <a:prstGeom prst="rect">
            <a:avLst/>
          </a:prstGeom>
        </p:spPr>
        <p:txBody>
          <a:bodyPr vert="horz" wrap="square" lIns="0" tIns="1809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425"/>
              </a:spcBef>
            </a:pPr>
            <a:r>
              <a:rPr spc="10" dirty="0">
                <a:solidFill>
                  <a:srgbClr val="FFA50A"/>
                </a:solidFill>
              </a:rPr>
              <a:t>CSS</a:t>
            </a:r>
          </a:p>
          <a:p>
            <a:pPr algn="ctr">
              <a:lnSpc>
                <a:spcPct val="100000"/>
              </a:lnSpc>
              <a:spcBef>
                <a:spcPts val="610"/>
              </a:spcBef>
            </a:pPr>
            <a:r>
              <a:rPr sz="1800" spc="-20" dirty="0">
                <a:solidFill>
                  <a:srgbClr val="FFFFFF"/>
                </a:solidFill>
              </a:rPr>
              <a:t>(Cascading</a:t>
            </a:r>
            <a:r>
              <a:rPr sz="1800" spc="-50" dirty="0">
                <a:solidFill>
                  <a:srgbClr val="FFFFFF"/>
                </a:solidFill>
              </a:rPr>
              <a:t> </a:t>
            </a:r>
            <a:r>
              <a:rPr sz="1800" spc="-15" dirty="0">
                <a:solidFill>
                  <a:srgbClr val="FFFFFF"/>
                </a:solidFill>
              </a:rPr>
              <a:t>Style</a:t>
            </a:r>
            <a:r>
              <a:rPr sz="1800" spc="-55" dirty="0">
                <a:solidFill>
                  <a:srgbClr val="FFFFFF"/>
                </a:solidFill>
              </a:rPr>
              <a:t> </a:t>
            </a:r>
            <a:r>
              <a:rPr sz="1800" spc="-20" dirty="0">
                <a:solidFill>
                  <a:srgbClr val="FFFFFF"/>
                </a:solidFill>
              </a:rPr>
              <a:t>Sheets)</a:t>
            </a:r>
            <a:endParaRPr sz="1800"/>
          </a:p>
        </p:txBody>
      </p:sp>
      <p:sp>
        <p:nvSpPr>
          <p:cNvPr id="3" name="object 3"/>
          <p:cNvSpPr txBox="1"/>
          <p:nvPr/>
        </p:nvSpPr>
        <p:spPr>
          <a:xfrm>
            <a:off x="459550" y="1499616"/>
            <a:ext cx="4408170" cy="2847975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387350" indent="-374650">
              <a:lnSpc>
                <a:spcPct val="100000"/>
              </a:lnSpc>
              <a:spcBef>
                <a:spcPts val="555"/>
              </a:spcBef>
              <a:buAutoNum type="arabicPeriod"/>
              <a:tabLst>
                <a:tab pos="386715" algn="l"/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Style: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Sets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the look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feel.</a:t>
            </a:r>
            <a:endParaRPr sz="2300">
              <a:latin typeface="Comic Sans MS"/>
              <a:cs typeface="Comic Sans MS"/>
            </a:endParaRPr>
          </a:p>
          <a:p>
            <a:pPr marL="387350" marR="328930" indent="-374650">
              <a:lnSpc>
                <a:spcPct val="112200"/>
              </a:lnSpc>
              <a:spcBef>
                <a:spcPts val="120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Colors</a:t>
            </a:r>
            <a:r>
              <a:rPr sz="2300" spc="-2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&amp;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A50A"/>
                </a:solidFill>
                <a:latin typeface="Comic Sans MS"/>
                <a:cs typeface="Comic Sans MS"/>
              </a:rPr>
              <a:t>Fonts:</a:t>
            </a:r>
            <a:r>
              <a:rPr sz="2300" spc="-3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Customizes </a:t>
            </a:r>
            <a:r>
              <a:rPr sz="2300" spc="-6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text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23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background.</a:t>
            </a:r>
            <a:endParaRPr sz="2300">
              <a:latin typeface="Comic Sans MS"/>
              <a:cs typeface="Comic Sans MS"/>
            </a:endParaRPr>
          </a:p>
          <a:p>
            <a:pPr marL="387350" marR="85090" indent="-374650">
              <a:lnSpc>
                <a:spcPts val="3220"/>
              </a:lnSpc>
              <a:spcBef>
                <a:spcPts val="155"/>
              </a:spcBef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Layout: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Controls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position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size.</a:t>
            </a:r>
            <a:endParaRPr sz="2300">
              <a:latin typeface="Comic Sans MS"/>
              <a:cs typeface="Comic Sans MS"/>
            </a:endParaRPr>
          </a:p>
          <a:p>
            <a:pPr marL="387350" marR="262890" indent="-374650">
              <a:lnSpc>
                <a:spcPts val="3100"/>
              </a:lnSpc>
              <a:buAutoNum type="arabicPeriod"/>
              <a:tabLst>
                <a:tab pos="387350" algn="l"/>
              </a:tabLst>
            </a:pPr>
            <a:r>
              <a:rPr sz="2300" spc="-5" dirty="0">
                <a:solidFill>
                  <a:srgbClr val="FFA50A"/>
                </a:solidFill>
                <a:latin typeface="Comic Sans MS"/>
                <a:cs typeface="Comic Sans MS"/>
              </a:rPr>
              <a:t>Selectors: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Targets </a:t>
            </a:r>
            <a:r>
              <a:rPr sz="2300" dirty="0">
                <a:solidFill>
                  <a:srgbClr val="FFFFFF"/>
                </a:solidFill>
                <a:latin typeface="Comic Sans MS"/>
                <a:cs typeface="Comic Sans MS"/>
              </a:rPr>
              <a:t>specific </a:t>
            </a:r>
            <a:r>
              <a:rPr sz="2300" spc="-67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00FF00"/>
                </a:solidFill>
                <a:latin typeface="Comic Sans MS"/>
                <a:cs typeface="Comic Sans MS"/>
              </a:rPr>
              <a:t>HTML</a:t>
            </a:r>
            <a:r>
              <a:rPr sz="2300" spc="-10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2300" spc="-5" dirty="0">
                <a:solidFill>
                  <a:srgbClr val="FFFFFF"/>
                </a:solidFill>
                <a:latin typeface="Comic Sans MS"/>
                <a:cs typeface="Comic Sans MS"/>
              </a:rPr>
              <a:t>elements.</a:t>
            </a:r>
            <a:endParaRPr sz="23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758952" cy="97840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3479" y="597408"/>
            <a:ext cx="3886200" cy="274929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08200" y="141732"/>
            <a:ext cx="492823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(DOM)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4873998" y="753363"/>
            <a:ext cx="4201795" cy="14884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400"/>
              </a:lnSpc>
              <a:spcBef>
                <a:spcPts val="110"/>
              </a:spcBef>
              <a:buAutoNum type="arabicPeriod"/>
              <a:tabLst>
                <a:tab pos="2159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Structure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Understanding: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Helps in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understanding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hierarchical 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structure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 a 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webpage,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crucial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applying targeted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CSS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600">
              <a:latin typeface="Calibri"/>
              <a:cs typeface="Calibri"/>
            </a:endParaRPr>
          </a:p>
          <a:p>
            <a:pPr marL="12700" marR="212725">
              <a:lnSpc>
                <a:spcPts val="1900"/>
              </a:lnSpc>
              <a:spcBef>
                <a:spcPts val="150"/>
              </a:spcBef>
              <a:buAutoNum type="arabicPeriod"/>
              <a:tabLst>
                <a:tab pos="2159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Dynamic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Styling: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 learning about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dynamic styling, allowing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real-time changes </a:t>
            </a:r>
            <a:r>
              <a:rPr sz="1600" b="1" spc="-35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and interactivity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through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1705" y="753035"/>
            <a:ext cx="4361466" cy="386602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57537" y="1015"/>
            <a:ext cx="282829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solidFill>
                  <a:srgbClr val="FFA50A"/>
                </a:solidFill>
              </a:rPr>
              <a:t>5</a:t>
            </a:r>
            <a:r>
              <a:rPr spc="-5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Comments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70249" y="1025143"/>
            <a:ext cx="4040504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104775" indent="-361950">
              <a:lnSpc>
                <a:spcPct val="115199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Used 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add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notes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in HTML or </a:t>
            </a:r>
            <a:r>
              <a:rPr sz="2100" spc="-5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CSS code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6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Not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displayed</a:t>
            </a:r>
            <a:r>
              <a:rPr sz="2100" spc="-2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the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1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page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Syntax: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&lt;!--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Comment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here</a:t>
            </a:r>
            <a:r>
              <a:rPr sz="2100" spc="-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dirty="0">
                <a:solidFill>
                  <a:srgbClr val="00FF00"/>
                </a:solidFill>
                <a:latin typeface="Arial MT"/>
                <a:cs typeface="Arial MT"/>
              </a:rPr>
              <a:t>--&gt;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Helpful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code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organization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be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multi-line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or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single-line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48515" y="893866"/>
            <a:ext cx="3900679" cy="26090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46275" y="1015"/>
            <a:ext cx="524891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6.MDN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Documentation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4839" y="3318255"/>
            <a:ext cx="4317365" cy="16929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1950" marR="308610" indent="-349250">
              <a:lnSpc>
                <a:spcPct val="114700"/>
              </a:lnSpc>
              <a:spcBef>
                <a:spcPts val="10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Official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resource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CSS,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visit </a:t>
            </a:r>
            <a:r>
              <a:rPr sz="1900" spc="-515" dirty="0">
                <a:solidFill>
                  <a:srgbClr val="0097A7"/>
                </a:solidFill>
                <a:latin typeface="Arial MT"/>
                <a:cs typeface="Arial MT"/>
              </a:rPr>
              <a:t> </a:t>
            </a:r>
            <a:r>
              <a:rPr sz="1900" u="sng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 MT"/>
                <a:cs typeface="Arial MT"/>
              </a:rPr>
              <a:t>https://developer.mozilla.org/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Includes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examples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real-world</a:t>
            </a:r>
            <a:r>
              <a:rPr sz="19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315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Updated</a:t>
            </a:r>
            <a:r>
              <a:rPr sz="19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latest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CSS-3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features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43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Trusted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by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developers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worldwide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8164" y="648722"/>
            <a:ext cx="5789735" cy="262176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69293" y="141732"/>
            <a:ext cx="52063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Element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0658" y="847163"/>
            <a:ext cx="3733799" cy="233217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388223" y="791307"/>
            <a:ext cx="4047564" cy="245900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98886" y="3529076"/>
            <a:ext cx="6723380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Targets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Selects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their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tag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Simply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element's</a:t>
            </a:r>
            <a:r>
              <a:rPr sz="18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name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Uniform</a:t>
            </a:r>
            <a:r>
              <a:rPr sz="18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Helps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styles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instances.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Ease of</a:t>
            </a:r>
            <a:r>
              <a:rPr sz="18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Use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Straightforward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easy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implement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basic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84361" y="141732"/>
            <a:ext cx="53765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Universal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9732" y="887347"/>
            <a:ext cx="3831802" cy="245259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26268" y="779923"/>
            <a:ext cx="4162999" cy="255622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48193" y="3636264"/>
            <a:ext cx="6701155" cy="1327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Matches All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Targets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styles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all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webpage.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asterisk (*).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Resets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reset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margins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paddings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globally.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Broad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Useful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universal attributes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or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Caution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cause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conflicts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due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its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wide-reaching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effects.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5943" y="141732"/>
            <a:ext cx="547306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dirty="0">
                <a:solidFill>
                  <a:srgbClr val="FFFFFF"/>
                </a:solidFill>
              </a:rPr>
              <a:t>&amp;</a:t>
            </a:r>
            <a:r>
              <a:rPr sz="2400" spc="-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property)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92440" y="3213100"/>
            <a:ext cx="5885180" cy="17297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Assigns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unique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identifier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 a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single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 element.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style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collectively.</a:t>
            </a:r>
            <a:endParaRPr sz="1600">
              <a:latin typeface="Calibri"/>
              <a:cs typeface="Calibri"/>
            </a:endParaRPr>
          </a:p>
          <a:p>
            <a:pPr marL="298450" marR="210820" indent="-285750">
              <a:lnSpc>
                <a:spcPts val="1900"/>
              </a:lnSpc>
              <a:spcBef>
                <a:spcPts val="11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Classes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Class properties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across different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consistent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2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Specificity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Both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properties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assist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targeting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specific 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groups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precise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styling.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3716" y="702186"/>
            <a:ext cx="8916670" cy="2445385"/>
            <a:chOff x="113716" y="702186"/>
            <a:chExt cx="8916670" cy="244538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3716" y="746311"/>
              <a:ext cx="4886736" cy="232830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94805" y="702186"/>
              <a:ext cx="4035477" cy="244508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70136" y="141732"/>
            <a:ext cx="44049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Id</a:t>
            </a:r>
            <a:r>
              <a:rPr sz="2400" spc="-1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297" y="771552"/>
            <a:ext cx="4154020" cy="260104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32276"/>
            <a:ext cx="4463956" cy="274378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4" y="3569208"/>
            <a:ext cx="6055360" cy="1327150"/>
          </a:xfrm>
          <a:prstGeom prst="rect">
            <a:avLst/>
          </a:prstGeom>
        </p:spPr>
        <p:txBody>
          <a:bodyPr vert="horz" wrap="square" lIns="0" tIns="26034" rIns="0" bIns="0" rtlCol="0">
            <a:spAutoFit/>
          </a:bodyPr>
          <a:lstStyle/>
          <a:p>
            <a:pPr marL="298450" marR="345440" indent="-285750">
              <a:lnSpc>
                <a:spcPts val="1989"/>
              </a:lnSpc>
              <a:spcBef>
                <a:spcPts val="204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Unique</a:t>
            </a:r>
            <a:r>
              <a:rPr sz="17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Identifier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Targets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unique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ID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Uses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hash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(#)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symbol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Single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 Use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Each ID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should be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once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per page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uniqueness.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individual,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distinct</a:t>
            </a:r>
            <a:r>
              <a:rPr sz="17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3606" y="141732"/>
            <a:ext cx="47777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Class</a:t>
            </a:r>
            <a:r>
              <a:rPr sz="2400" spc="-2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3252" y="766483"/>
            <a:ext cx="3924073" cy="26968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69103" y="715280"/>
            <a:ext cx="4573672" cy="2807848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39505" y="3568700"/>
            <a:ext cx="6562090" cy="139128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508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Group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grouped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under a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class.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Utilizes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dot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 (.)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symbol.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consistent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styling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Versatility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Ideal for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applying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category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141732"/>
            <a:ext cx="48952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Group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239505" y="3753611"/>
            <a:ext cx="66440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Multiple</a:t>
            </a:r>
            <a:r>
              <a:rPr sz="2000" b="1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Elements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multiple</a:t>
            </a:r>
            <a:r>
              <a:rPr sz="20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20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simultaneously.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Separates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selectors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commas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Efficiency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Reduces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code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redundancy</a:t>
            </a:r>
            <a:r>
              <a:rPr sz="20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saves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time.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6178" y="756396"/>
            <a:ext cx="2737670" cy="25717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738119" y="678525"/>
            <a:ext cx="4425274" cy="271685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14500" y="141732"/>
            <a:ext cx="57162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8.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Selectors</a:t>
            </a:r>
            <a:r>
              <a:rPr sz="3200" spc="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02FF00"/>
                </a:solidFill>
              </a:rPr>
              <a:t>Descendant</a:t>
            </a:r>
            <a:r>
              <a:rPr sz="2400" spc="-10" dirty="0">
                <a:solidFill>
                  <a:srgbClr val="02FF00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selector)</a:t>
            </a:r>
            <a:endParaRPr sz="2400"/>
          </a:p>
        </p:txBody>
      </p:sp>
      <p:sp>
        <p:nvSpPr>
          <p:cNvPr id="3" name="object 3"/>
          <p:cNvSpPr txBox="1"/>
          <p:nvPr/>
        </p:nvSpPr>
        <p:spPr>
          <a:xfrm>
            <a:off x="178993" y="3852672"/>
            <a:ext cx="7038975" cy="1059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014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Nested</a:t>
            </a:r>
            <a:r>
              <a:rPr sz="17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Targeting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nested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14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Separate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selectors with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spaces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Hierarchy-Based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based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hierarchical</a:t>
            </a:r>
            <a:r>
              <a:rPr sz="17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structure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20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7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Styling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more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targeted</a:t>
            </a:r>
            <a:r>
              <a:rPr sz="17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specific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styling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7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0241" y="641071"/>
            <a:ext cx="8730615" cy="3218815"/>
            <a:chOff x="370241" y="641071"/>
            <a:chExt cx="8730615" cy="321881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0241" y="690297"/>
              <a:ext cx="4423634" cy="316900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93876" y="641071"/>
              <a:ext cx="4306399" cy="26175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52180" y="1015"/>
            <a:ext cx="454088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Importance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of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FFA50A"/>
                </a:solidFill>
              </a:rPr>
              <a:t>CSS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37616" y="118871"/>
            <a:ext cx="460247" cy="54559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98875" y="815248"/>
            <a:ext cx="1847283" cy="113519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0785" y="783253"/>
            <a:ext cx="1908828" cy="116719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34722" y="874767"/>
            <a:ext cx="973026" cy="1135196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149613" y="2901185"/>
            <a:ext cx="2410823" cy="18171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84987" y="1945611"/>
            <a:ext cx="195453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90" dirty="0">
                <a:solidFill>
                  <a:srgbClr val="02FF00"/>
                </a:solidFill>
                <a:latin typeface="Comic Sans MS"/>
                <a:cs typeface="Comic Sans MS"/>
              </a:rPr>
              <a:t>W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bs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t</a:t>
            </a:r>
            <a:r>
              <a:rPr sz="1750" b="1" spc="5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591134" y="1973043"/>
            <a:ext cx="166370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B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n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1156" y="1973043"/>
            <a:ext cx="2063114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45" dirty="0">
                <a:solidFill>
                  <a:srgbClr val="02FF00"/>
                </a:solidFill>
                <a:latin typeface="Comic Sans MS"/>
                <a:cs typeface="Comic Sans MS"/>
              </a:rPr>
              <a:t>Pr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i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u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35" dirty="0">
                <a:solidFill>
                  <a:srgbClr val="02FF00"/>
                </a:solidFill>
                <a:latin typeface="Comic Sans MS"/>
                <a:cs typeface="Comic Sans MS"/>
              </a:rPr>
              <a:t>C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ust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m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47811" y="4664427"/>
            <a:ext cx="2490470" cy="29464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ig</a:t>
            </a:r>
            <a:r>
              <a:rPr sz="1750" b="1" spc="25" dirty="0">
                <a:solidFill>
                  <a:srgbClr val="02FF00"/>
                </a:solidFill>
                <a:latin typeface="Comic Sans MS"/>
                <a:cs typeface="Comic Sans MS"/>
              </a:rPr>
              <a:t>h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S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l</a:t>
            </a:r>
            <a:r>
              <a:rPr sz="1750" b="1" spc="-15" dirty="0">
                <a:solidFill>
                  <a:srgbClr val="02FF00"/>
                </a:solidFill>
                <a:latin typeface="Comic Sans MS"/>
                <a:cs typeface="Comic Sans MS"/>
              </a:rPr>
              <a:t>a</a:t>
            </a:r>
            <a:r>
              <a:rPr sz="1750" b="1" spc="5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r>
              <a:rPr sz="1750" b="1" spc="-35" dirty="0">
                <a:solidFill>
                  <a:srgbClr val="02FF00"/>
                </a:solidFill>
                <a:latin typeface="Comic Sans MS"/>
                <a:cs typeface="Comic Sans MS"/>
              </a:rPr>
              <a:t>y</a:t>
            </a:r>
            <a:r>
              <a:rPr sz="1750" b="1" spc="-18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750" b="1" spc="70" dirty="0">
                <a:solidFill>
                  <a:srgbClr val="02FF00"/>
                </a:solidFill>
                <a:latin typeface="Comic Sans MS"/>
                <a:cs typeface="Comic Sans MS"/>
              </a:rPr>
              <a:t>D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55" dirty="0">
                <a:solidFill>
                  <a:srgbClr val="02FF00"/>
                </a:solidFill>
                <a:latin typeface="Comic Sans MS"/>
                <a:cs typeface="Comic Sans MS"/>
              </a:rPr>
              <a:t>v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el</a:t>
            </a:r>
            <a:r>
              <a:rPr sz="1750" b="1" spc="65" dirty="0">
                <a:solidFill>
                  <a:srgbClr val="02FF00"/>
                </a:solidFill>
                <a:latin typeface="Comic Sans MS"/>
                <a:cs typeface="Comic Sans MS"/>
              </a:rPr>
              <a:t>o</a:t>
            </a:r>
            <a:r>
              <a:rPr sz="1750" b="1" spc="60" dirty="0">
                <a:solidFill>
                  <a:srgbClr val="02FF00"/>
                </a:solidFill>
                <a:latin typeface="Comic Sans MS"/>
                <a:cs typeface="Comic Sans MS"/>
              </a:rPr>
              <a:t>p</a:t>
            </a:r>
            <a:r>
              <a:rPr sz="1750" b="1" spc="40" dirty="0">
                <a:solidFill>
                  <a:srgbClr val="02FF00"/>
                </a:solidFill>
                <a:latin typeface="Comic Sans MS"/>
                <a:cs typeface="Comic Sans MS"/>
              </a:rPr>
              <a:t>e</a:t>
            </a:r>
            <a:r>
              <a:rPr sz="1750" b="1" spc="20" dirty="0">
                <a:solidFill>
                  <a:srgbClr val="02FF00"/>
                </a:solidFill>
                <a:latin typeface="Comic Sans MS"/>
                <a:cs typeface="Comic Sans MS"/>
              </a:rPr>
              <a:t>r</a:t>
            </a:r>
            <a:endParaRPr sz="1750">
              <a:latin typeface="Comic Sans MS"/>
              <a:cs typeface="Comic Sans MS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2136913" y="1429664"/>
            <a:ext cx="810895" cy="273050"/>
            <a:chOff x="2136913" y="1429664"/>
            <a:chExt cx="810895" cy="273050"/>
          </a:xfrm>
        </p:grpSpPr>
        <p:sp>
          <p:nvSpPr>
            <p:cNvPr id="13" name="object 13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661560" y="0"/>
                  </a:moveTo>
                  <a:lnTo>
                    <a:pt x="661560" y="61775"/>
                  </a:lnTo>
                  <a:lnTo>
                    <a:pt x="0" y="61775"/>
                  </a:lnTo>
                  <a:lnTo>
                    <a:pt x="0" y="185324"/>
                  </a:lnTo>
                  <a:lnTo>
                    <a:pt x="661560" y="185324"/>
                  </a:lnTo>
                  <a:lnTo>
                    <a:pt x="661560" y="247098"/>
                  </a:lnTo>
                  <a:lnTo>
                    <a:pt x="785110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149613" y="1442364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4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3997425" y="1343938"/>
            <a:ext cx="810895" cy="273050"/>
            <a:chOff x="3997425" y="1343938"/>
            <a:chExt cx="810895" cy="273050"/>
          </a:xfrm>
        </p:grpSpPr>
        <p:sp>
          <p:nvSpPr>
            <p:cNvPr id="16" name="object 16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661560" y="0"/>
                  </a:moveTo>
                  <a:lnTo>
                    <a:pt x="661560" y="61774"/>
                  </a:lnTo>
                  <a:lnTo>
                    <a:pt x="0" y="61774"/>
                  </a:lnTo>
                  <a:lnTo>
                    <a:pt x="0" y="185323"/>
                  </a:lnTo>
                  <a:lnTo>
                    <a:pt x="661560" y="185323"/>
                  </a:lnTo>
                  <a:lnTo>
                    <a:pt x="661560" y="247097"/>
                  </a:lnTo>
                  <a:lnTo>
                    <a:pt x="785108" y="123549"/>
                  </a:lnTo>
                  <a:lnTo>
                    <a:pt x="661560" y="0"/>
                  </a:lnTo>
                  <a:close/>
                </a:path>
              </a:pathLst>
            </a:custGeom>
            <a:solidFill>
              <a:srgbClr val="02FF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4010125" y="1356638"/>
              <a:ext cx="785495" cy="247650"/>
            </a:xfrm>
            <a:custGeom>
              <a:avLst/>
              <a:gdLst/>
              <a:ahLst/>
              <a:cxnLst/>
              <a:rect l="l" t="t" r="r" b="b"/>
              <a:pathLst>
                <a:path w="785495" h="247650">
                  <a:moveTo>
                    <a:pt x="0" y="61774"/>
                  </a:moveTo>
                  <a:lnTo>
                    <a:pt x="661560" y="61774"/>
                  </a:lnTo>
                  <a:lnTo>
                    <a:pt x="661560" y="0"/>
                  </a:lnTo>
                  <a:lnTo>
                    <a:pt x="785109" y="123549"/>
                  </a:lnTo>
                  <a:lnTo>
                    <a:pt x="661560" y="247098"/>
                  </a:lnTo>
                  <a:lnTo>
                    <a:pt x="661560" y="185323"/>
                  </a:lnTo>
                  <a:lnTo>
                    <a:pt x="0" y="185323"/>
                  </a:lnTo>
                  <a:lnTo>
                    <a:pt x="0" y="61774"/>
                  </a:lnTo>
                  <a:close/>
                </a:path>
              </a:pathLst>
            </a:custGeom>
            <a:ln w="25400">
              <a:solidFill>
                <a:srgbClr val="16356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209847" y="1279652"/>
            <a:ext cx="5249545" cy="27628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 algn="just">
              <a:lnSpc>
                <a:spcPct val="100000"/>
              </a:lnSpc>
              <a:spcBef>
                <a:spcPts val="10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heading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 text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omic Sans MS"/>
                <a:cs typeface="Comic Sans MS"/>
              </a:rPr>
              <a:t>red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800">
              <a:latin typeface="Comic Sans MS"/>
              <a:cs typeface="Comic Sans MS"/>
            </a:endParaRPr>
          </a:p>
          <a:p>
            <a:pPr marL="298450" marR="336550" indent="-285750" algn="just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div with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#heading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include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CSS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 all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3 ways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line, style 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tag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and external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,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observe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priority.</a:t>
            </a:r>
            <a:endParaRPr sz="1800">
              <a:latin typeface="Comic Sans MS"/>
              <a:cs typeface="Comic Sans MS"/>
            </a:endParaRPr>
          </a:p>
          <a:p>
            <a:pPr marL="298450" indent="-285750" algn="just">
              <a:lnSpc>
                <a:spcPts val="2090"/>
              </a:lnSpc>
              <a:buClr>
                <a:srgbClr val="02FF00"/>
              </a:buClr>
              <a:buFont typeface="Arial MT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Add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comments</a:t>
            </a:r>
            <a:r>
              <a:rPr sz="18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your</a:t>
            </a:r>
            <a:r>
              <a:rPr sz="18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CSS</a:t>
            </a:r>
            <a:r>
              <a:rPr sz="1800" spc="-1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class</a:t>
            </a:r>
            <a:endParaRPr sz="1800">
              <a:latin typeface="Comic Sans MS"/>
              <a:cs typeface="Comic Sans MS"/>
            </a:endParaRPr>
          </a:p>
          <a:p>
            <a:pPr marL="298450" marR="5080" indent="-285750">
              <a:lnSpc>
                <a:spcPct val="99400"/>
              </a:lnSpc>
              <a:spcBef>
                <a:spcPts val="60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a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div, paragraph and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A50A"/>
                </a:solidFill>
                <a:latin typeface="Comic Sans MS"/>
                <a:cs typeface="Comic Sans MS"/>
              </a:rPr>
              <a:t>heading</a:t>
            </a:r>
            <a:r>
              <a:rPr sz="18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use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id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Selector, element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 and class selector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them.</a:t>
            </a:r>
            <a:endParaRPr sz="1800">
              <a:latin typeface="Comic Sans MS"/>
              <a:cs typeface="Comic Sans MS"/>
            </a:endParaRPr>
          </a:p>
          <a:p>
            <a:pPr marL="298450" marR="228600" indent="-285750">
              <a:lnSpc>
                <a:spcPts val="2090"/>
              </a:lnSpc>
              <a:spcBef>
                <a:spcPts val="175"/>
              </a:spcBef>
              <a:buClr>
                <a:srgbClr val="02FF00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Create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two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divs 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with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 id</a:t>
            </a:r>
            <a:r>
              <a:rPr sz="1800" spc="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first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</a:t>
            </a:r>
            <a:r>
              <a:rPr sz="180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omic Sans MS"/>
                <a:cs typeface="Comic Sans MS"/>
              </a:rPr>
              <a:t>second</a:t>
            </a:r>
            <a:r>
              <a:rPr sz="180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and </a:t>
            </a:r>
            <a:r>
              <a:rPr sz="1800" spc="-52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define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for both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using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group</a:t>
            </a:r>
            <a:r>
              <a:rPr sz="18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omic Sans MS"/>
                <a:cs typeface="Comic Sans MS"/>
              </a:rPr>
              <a:t>selector.</a:t>
            </a:r>
            <a:endParaRPr sz="18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81381" y="1021463"/>
            <a:ext cx="3240523" cy="3240523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 Background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390975" y="1427988"/>
            <a:ext cx="5554980" cy="2951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Background-Color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45"/>
              </a:spcBef>
              <a:buClr>
                <a:srgbClr val="FFA50A"/>
              </a:buClr>
              <a:buSzPct val="56250"/>
              <a:buAutoNum type="arabicPeriod" startAt="9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Color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System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04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Absolute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Height</a:t>
            </a:r>
            <a:r>
              <a:rPr sz="3200" spc="-2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02FF00"/>
                </a:solidFill>
                <a:latin typeface="Arial MT"/>
                <a:cs typeface="Arial MT"/>
              </a:rPr>
              <a:t>&amp;</a:t>
            </a:r>
            <a:r>
              <a:rPr sz="3200" spc="-1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Width</a:t>
            </a:r>
            <a:r>
              <a:rPr sz="3200" spc="-2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spcBef>
                <a:spcPts val="50"/>
              </a:spcBef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Background-Image</a:t>
            </a:r>
            <a:r>
              <a:rPr sz="3200" spc="-8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29"/>
              </a:lnSpc>
              <a:buClr>
                <a:srgbClr val="FFA50A"/>
              </a:buClr>
              <a:buSzPct val="56250"/>
              <a:buAutoNum type="arabicPeriod" startAt="9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Visibility</a:t>
            </a:r>
            <a:r>
              <a:rPr sz="3200" spc="-3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6693" y="26923"/>
            <a:ext cx="3631565" cy="482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800"/>
              </a:lnSpc>
            </a:pPr>
            <a:r>
              <a:rPr sz="3600" dirty="0">
                <a:solidFill>
                  <a:srgbClr val="FFA50A"/>
                </a:solidFill>
              </a:rPr>
              <a:t>9.</a:t>
            </a:r>
            <a:r>
              <a:rPr sz="3600" spc="-30" dirty="0">
                <a:solidFill>
                  <a:srgbClr val="FFA50A"/>
                </a:solidFill>
              </a:rPr>
              <a:t> </a:t>
            </a:r>
            <a:r>
              <a:rPr sz="3000" spc="-5" dirty="0">
                <a:solidFill>
                  <a:srgbClr val="02FF00"/>
                </a:solidFill>
              </a:rPr>
              <a:t>Background</a:t>
            </a:r>
            <a:r>
              <a:rPr sz="3000" spc="-15" dirty="0">
                <a:solidFill>
                  <a:srgbClr val="02FF00"/>
                </a:solidFill>
              </a:rPr>
              <a:t> </a:t>
            </a:r>
            <a:r>
              <a:rPr sz="3000" spc="-5" dirty="0">
                <a:solidFill>
                  <a:srgbClr val="FFFFFF"/>
                </a:solidFill>
              </a:rPr>
              <a:t>Color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178993" y="3521964"/>
            <a:ext cx="607377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an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background-color: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color;</a:t>
            </a:r>
            <a:endParaRPr sz="2000">
              <a:latin typeface="Calibri"/>
              <a:cs typeface="Calibri"/>
            </a:endParaRPr>
          </a:p>
          <a:p>
            <a:pPr marL="355600" marR="508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 Appeal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Enhances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contrast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webpage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elements.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00268" y="638736"/>
            <a:ext cx="8943975" cy="2487295"/>
            <a:chOff x="100268" y="638736"/>
            <a:chExt cx="8943975" cy="24872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0268" y="651217"/>
              <a:ext cx="4998862" cy="247468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21008" y="638736"/>
              <a:ext cx="4022723" cy="247468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4056" y="141732"/>
            <a:ext cx="519557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</a:t>
            </a:r>
            <a:r>
              <a:rPr sz="2000" spc="-5" dirty="0">
                <a:solidFill>
                  <a:srgbClr val="FFFFFF"/>
                </a:solidFill>
              </a:rPr>
              <a:t>Color</a:t>
            </a:r>
            <a:r>
              <a:rPr sz="20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Theory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055" y="900951"/>
            <a:ext cx="3300349" cy="31381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870210" y="809244"/>
            <a:ext cx="5064125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Creates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 by mixing </a:t>
            </a:r>
            <a:r>
              <a:rPr sz="2000" dirty="0">
                <a:solidFill>
                  <a:srgbClr val="FF0000"/>
                </a:solidFill>
                <a:latin typeface="Calibri"/>
                <a:cs typeface="Calibri"/>
              </a:rPr>
              <a:t>Red (R), </a:t>
            </a:r>
            <a:r>
              <a:rPr sz="2000" spc="-44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2000" spc="-10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92D050"/>
                </a:solidFill>
                <a:latin typeface="Calibri"/>
                <a:cs typeface="Calibri"/>
              </a:rPr>
              <a:t>(G)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and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D5BDC"/>
                </a:solidFill>
                <a:latin typeface="Calibri"/>
                <a:cs typeface="Calibri"/>
              </a:rPr>
              <a:t>Blue </a:t>
            </a:r>
            <a:r>
              <a:rPr sz="2000" dirty="0">
                <a:solidFill>
                  <a:srgbClr val="0D5BDC"/>
                </a:solidFill>
                <a:latin typeface="Calibri"/>
                <a:cs typeface="Calibri"/>
              </a:rPr>
              <a:t>(B)</a:t>
            </a:r>
            <a:r>
              <a:rPr sz="2000" spc="5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light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sources.</a:t>
            </a:r>
            <a:endParaRPr sz="2000">
              <a:latin typeface="Calibri"/>
              <a:cs typeface="Calibri"/>
            </a:endParaRPr>
          </a:p>
          <a:p>
            <a:pPr marL="354965" marR="666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Additive Model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More light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means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increased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brightness.</a:t>
            </a:r>
            <a:endParaRPr sz="2000">
              <a:latin typeface="Calibri"/>
              <a:cs typeface="Calibri"/>
            </a:endParaRPr>
          </a:p>
          <a:p>
            <a:pPr marL="354965" marR="110363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Primary Colors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R, G,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 are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foundational colors.</a:t>
            </a:r>
            <a:endParaRPr sz="2000">
              <a:latin typeface="Calibri"/>
              <a:cs typeface="Calibri"/>
            </a:endParaRPr>
          </a:p>
          <a:p>
            <a:pPr marL="354965" marR="46545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White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Black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All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yield white;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absence equals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black.</a:t>
            </a:r>
            <a:endParaRPr sz="2000">
              <a:latin typeface="Calibri"/>
              <a:cs typeface="Calibri"/>
            </a:endParaRPr>
          </a:p>
          <a:p>
            <a:pPr marL="354965" marR="56197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Color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Depth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millions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 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9937" y="141732"/>
            <a:ext cx="506412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(color picker)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4475" y="827523"/>
            <a:ext cx="6368041" cy="418150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24773" y="3663188"/>
            <a:ext cx="6041390" cy="1125855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469900" marR="5080" indent="-45720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Three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Channels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Red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0000"/>
                </a:solidFill>
                <a:latin typeface="Calibri"/>
                <a:cs typeface="Calibri"/>
              </a:rPr>
              <a:t>(R),</a:t>
            </a:r>
            <a:r>
              <a:rPr sz="1800" spc="1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92D050"/>
                </a:solidFill>
                <a:latin typeface="Calibri"/>
                <a:cs typeface="Calibri"/>
              </a:rPr>
              <a:t>Green</a:t>
            </a:r>
            <a:r>
              <a:rPr sz="1800" spc="1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92D050"/>
                </a:solidFill>
                <a:latin typeface="Calibri"/>
                <a:cs typeface="Calibri"/>
              </a:rPr>
              <a:t>(G),</a:t>
            </a:r>
            <a:r>
              <a:rPr sz="1800" spc="5" dirty="0">
                <a:solidFill>
                  <a:srgbClr val="92D05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Blue</a:t>
            </a:r>
            <a:r>
              <a:rPr sz="1800" spc="1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D5BDC"/>
                </a:solidFill>
                <a:latin typeface="Calibri"/>
                <a:cs typeface="Calibri"/>
              </a:rPr>
              <a:t>(B) </a:t>
            </a:r>
            <a:r>
              <a:rPr sz="1800" spc="-390" dirty="0">
                <a:solidFill>
                  <a:srgbClr val="0D5BDC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channels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create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variety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1800">
              <a:latin typeface="Calibri"/>
              <a:cs typeface="Calibri"/>
            </a:endParaRPr>
          </a:p>
          <a:p>
            <a:pPr marL="469900" marR="206375" indent="-45720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469265" algn="l"/>
                <a:tab pos="4699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Utilized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rgb(r,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b)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g,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0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255.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2078" y="900953"/>
            <a:ext cx="6591352" cy="254613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54187" y="141732"/>
            <a:ext cx="563499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(RGB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18485" y="668703"/>
            <a:ext cx="2629485" cy="14314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9464" y="668703"/>
            <a:ext cx="5959556" cy="262941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23" y="967739"/>
            <a:ext cx="4989830" cy="3073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marR="5080" indent="-34290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Hexadecimal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Codes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hexadecimal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values,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consisting 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6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digits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combined from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numbers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letters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(A-F)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Written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#RRGGBB</a:t>
            </a:r>
            <a:endParaRPr sz="2000">
              <a:latin typeface="Calibri"/>
              <a:cs typeface="Calibri"/>
            </a:endParaRPr>
          </a:p>
          <a:p>
            <a:pPr marL="354965" marR="213995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Easy Color Matching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 easy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matching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 graphic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 tools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branding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354965" marR="53340" indent="-342900">
              <a:lnSpc>
                <a:spcPct val="10000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Web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Standards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Widely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supported and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standard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 defining colors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web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6868" y="1018020"/>
            <a:ext cx="1979221" cy="191251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31961" y="141732"/>
            <a:ext cx="56794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02FF00"/>
                </a:solidFill>
              </a:rPr>
              <a:t>(HEX</a:t>
            </a:r>
            <a:r>
              <a:rPr sz="2000" spc="-10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Color Model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900953"/>
            <a:ext cx="3728251" cy="20162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8978" y="900953"/>
            <a:ext cx="5105687" cy="261901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82682" y="848867"/>
            <a:ext cx="8434705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RGBA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RGB's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extension,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alpha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opacity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(0-1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range).</a:t>
            </a:r>
            <a:endParaRPr sz="2000">
              <a:latin typeface="Calibri"/>
              <a:cs typeface="Calibri"/>
            </a:endParaRPr>
          </a:p>
          <a:p>
            <a:pPr marL="298450" marR="473709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Transparency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adjustment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transparency levels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colors.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Visual</a:t>
            </a:r>
            <a:r>
              <a:rPr sz="20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Effects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creation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visual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effects like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shadows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overlays.</a:t>
            </a: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Layering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Assists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layering elements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varying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degrees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visibility.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5523" y="2555990"/>
            <a:ext cx="5339860" cy="23552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1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CSS</a:t>
            </a:r>
            <a:r>
              <a:rPr sz="1700" spc="-40" dirty="0"/>
              <a:t> </a:t>
            </a:r>
            <a:r>
              <a:rPr sz="1700" dirty="0">
                <a:solidFill>
                  <a:srgbClr val="FFFFFF"/>
                </a:solidFill>
              </a:rPr>
              <a:t>Basics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8577" y="939291"/>
            <a:ext cx="3792854" cy="3439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3335"/>
              </a:lnSpc>
              <a:spcBef>
                <a:spcPts val="10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Basic</a:t>
            </a:r>
            <a:r>
              <a:rPr sz="2800" spc="-4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Syntax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Color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Including</a:t>
            </a:r>
            <a:r>
              <a:rPr sz="2800" spc="-4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Styles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2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HTML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Refresher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Comments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spcBef>
                <a:spcPts val="2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dirty="0">
                <a:solidFill>
                  <a:srgbClr val="02FF00"/>
                </a:solidFill>
                <a:latin typeface="Comic Sans MS"/>
                <a:cs typeface="Comic Sans MS"/>
              </a:rPr>
              <a:t>MDN</a:t>
            </a:r>
            <a:r>
              <a:rPr sz="2800" spc="-35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Documentation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ts val="3335"/>
              </a:lnSpc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Browser</a:t>
            </a:r>
            <a:r>
              <a:rPr sz="2800" spc="-30" dirty="0">
                <a:solidFill>
                  <a:srgbClr val="02FF00"/>
                </a:solidFill>
                <a:latin typeface="Comic Sans MS"/>
                <a:cs typeface="Comic Sans MS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Comic Sans MS"/>
                <a:cs typeface="Comic Sans MS"/>
              </a:rPr>
              <a:t>Tools</a:t>
            </a:r>
            <a:endParaRPr sz="2800">
              <a:latin typeface="Comic Sans MS"/>
              <a:cs typeface="Comic Sans MS"/>
            </a:endParaRPr>
          </a:p>
          <a:p>
            <a:pPr marL="355600" indent="-342900">
              <a:lnSpc>
                <a:spcPct val="100000"/>
              </a:lnSpc>
              <a:spcBef>
                <a:spcPts val="45"/>
              </a:spcBef>
              <a:buClr>
                <a:srgbClr val="FFA50A"/>
              </a:buClr>
              <a:buSzPct val="64285"/>
              <a:buAutoNum type="arabicPeriod"/>
              <a:tabLst>
                <a:tab pos="354965" algn="l"/>
                <a:tab pos="355600" algn="l"/>
              </a:tabLst>
            </a:pPr>
            <a:r>
              <a:rPr sz="2800" spc="-5" dirty="0">
                <a:solidFill>
                  <a:srgbClr val="02FF00"/>
                </a:solidFill>
                <a:latin typeface="Comic Sans MS"/>
                <a:cs typeface="Comic Sans MS"/>
              </a:rPr>
              <a:t>Selectors</a:t>
            </a:r>
            <a:endParaRPr sz="2800">
              <a:latin typeface="Comic Sans MS"/>
              <a:cs typeface="Comic Sans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16112" y="141732"/>
            <a:ext cx="531114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10.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Color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System</a:t>
            </a:r>
            <a:r>
              <a:rPr sz="320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02FF00"/>
                </a:solidFill>
              </a:rPr>
              <a:t>(Alpha </a:t>
            </a:r>
            <a:r>
              <a:rPr sz="2000" spc="-5" dirty="0">
                <a:solidFill>
                  <a:srgbClr val="FFFFFF"/>
                </a:solidFill>
              </a:rPr>
              <a:t>Channel</a:t>
            </a:r>
            <a:r>
              <a:rPr sz="2000" spc="-5" dirty="0">
                <a:solidFill>
                  <a:srgbClr val="02FF00"/>
                </a:solidFill>
              </a:rPr>
              <a:t>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2541" y="950992"/>
            <a:ext cx="7421109" cy="18382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7621" y="759306"/>
            <a:ext cx="1032053" cy="232597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83681" y="141732"/>
            <a:ext cx="3576954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11.</a:t>
            </a:r>
            <a:r>
              <a:rPr spc="-4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Absolute</a:t>
            </a:r>
            <a:r>
              <a:rPr sz="3200" spc="-4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FFFFFF"/>
                </a:solidFill>
              </a:rPr>
              <a:t>Units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251" y="900953"/>
            <a:ext cx="2512955" cy="3035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91213" y="949451"/>
            <a:ext cx="5065395" cy="3378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469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Definition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Pixels</a:t>
            </a:r>
            <a:r>
              <a:rPr sz="20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02FF00"/>
                </a:solidFill>
                <a:latin typeface="Calibri"/>
                <a:cs typeface="Calibri"/>
              </a:rPr>
              <a:t>(px)</a:t>
            </a:r>
            <a:r>
              <a:rPr sz="20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fixed-size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units,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representing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dot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computer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screen.</a:t>
            </a:r>
            <a:endParaRPr sz="2000">
              <a:latin typeface="Calibri"/>
              <a:cs typeface="Calibri"/>
            </a:endParaRPr>
          </a:p>
          <a:p>
            <a:pPr marL="298450" marR="51879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Precision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precise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over </a:t>
            </a:r>
            <a:r>
              <a:rPr sz="2000" spc="-4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element dimensions.</a:t>
            </a:r>
            <a:endParaRPr sz="20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Graphics 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&amp; Web Design</a:t>
            </a:r>
            <a:r>
              <a:rPr sz="20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Commonly used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graphics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web design for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setting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sizes,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margins,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and more.</a:t>
            </a:r>
            <a:endParaRPr sz="2000">
              <a:latin typeface="Calibri"/>
              <a:cs typeface="Calibri"/>
            </a:endParaRPr>
          </a:p>
          <a:p>
            <a:pPr marL="298450" marR="80708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Cross-Browser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Consistency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Provides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20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20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browsers.</a:t>
            </a:r>
            <a:endParaRPr sz="2000">
              <a:latin typeface="Calibri"/>
              <a:cs typeface="Calibri"/>
            </a:endParaRPr>
          </a:p>
          <a:p>
            <a:pPr marL="298450" marR="50165" indent="-285750">
              <a:lnSpc>
                <a:spcPct val="10000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High-DPI</a:t>
            </a:r>
            <a:r>
              <a:rPr sz="20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b="1" spc="-5" dirty="0">
                <a:solidFill>
                  <a:srgbClr val="FFA50A"/>
                </a:solidFill>
                <a:latin typeface="Calibri"/>
                <a:cs typeface="Calibri"/>
              </a:rPr>
              <a:t>Displays</a:t>
            </a:r>
            <a:r>
              <a:rPr sz="20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20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Can vary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appearance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2000" spc="-43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high-DPI</a:t>
            </a:r>
            <a:r>
              <a:rPr sz="20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(dots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per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inch)</a:t>
            </a: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Calibri"/>
                <a:cs typeface="Calibri"/>
              </a:rPr>
              <a:t>displays.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4506" y="141732"/>
            <a:ext cx="561657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12.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Height </a:t>
            </a:r>
            <a:r>
              <a:rPr sz="3200" dirty="0">
                <a:solidFill>
                  <a:srgbClr val="02FF00"/>
                </a:solidFill>
              </a:rPr>
              <a:t>&amp;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Width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99114" y="3600196"/>
            <a:ext cx="6176010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specify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height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Variability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units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like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pixels (px)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Box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Model Component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Influences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margin.</a:t>
            </a:r>
            <a:endParaRPr sz="1600">
              <a:latin typeface="Calibri"/>
              <a:cs typeface="Calibri"/>
            </a:endParaRPr>
          </a:p>
          <a:p>
            <a:pPr marL="298450" marR="217804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Min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and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Max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utilize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max-height,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min-width,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max-width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restrictions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dimensions</a:t>
            </a:r>
            <a:r>
              <a:rPr sz="1600" spc="-5" dirty="0">
                <a:solidFill>
                  <a:srgbClr val="374151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15987" y="854426"/>
            <a:ext cx="3457378" cy="248658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06168" y="809938"/>
            <a:ext cx="3083962" cy="26220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7975" y="141732"/>
            <a:ext cx="598932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13.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Background</a:t>
            </a:r>
            <a:r>
              <a:rPr sz="3200" spc="-10" dirty="0">
                <a:solidFill>
                  <a:srgbClr val="02FF00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image</a:t>
            </a:r>
            <a:r>
              <a:rPr sz="3200"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354833" y="838657"/>
            <a:ext cx="3565502" cy="197700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54833" y="2900290"/>
            <a:ext cx="1631448" cy="2022075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5640" y="1042415"/>
            <a:ext cx="4978400" cy="36499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030"/>
              </a:lnSpc>
              <a:spcBef>
                <a:spcPts val="10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Adds an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 background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700">
              <a:latin typeface="Calibri"/>
              <a:cs typeface="Calibri"/>
            </a:endParaRPr>
          </a:p>
          <a:p>
            <a:pPr marL="355600" marR="965835" indent="-342900">
              <a:lnSpc>
                <a:spcPts val="2090"/>
              </a:lnSpc>
              <a:spcBef>
                <a:spcPts val="1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Syntax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Defined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background-image: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url('path/to/image’);.</a:t>
            </a:r>
            <a:endParaRPr sz="17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Repetition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repetition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700">
              <a:latin typeface="Calibri"/>
              <a:cs typeface="Calibri"/>
            </a:endParaRPr>
          </a:p>
          <a:p>
            <a:pPr marL="298450">
              <a:lnSpc>
                <a:spcPts val="2014"/>
              </a:lnSpc>
              <a:spcBef>
                <a:spcPts val="70"/>
              </a:spcBef>
            </a:pP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background-repeat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5080" indent="-285750">
              <a:lnSpc>
                <a:spcPts val="2020"/>
              </a:lnSpc>
              <a:spcBef>
                <a:spcPts val="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10" dirty="0">
                <a:solidFill>
                  <a:srgbClr val="FFA50A"/>
                </a:solidFill>
                <a:latin typeface="Calibri"/>
                <a:cs typeface="Calibri"/>
              </a:rPr>
              <a:t>Positioning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Adjust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position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1024890" indent="-285750">
              <a:lnSpc>
                <a:spcPts val="1989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Size</a:t>
            </a:r>
            <a:r>
              <a:rPr sz="1700" b="1" spc="-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Control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7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Manipulate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size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background-size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700">
              <a:latin typeface="Calibri"/>
              <a:cs typeface="Calibri"/>
            </a:endParaRPr>
          </a:p>
          <a:p>
            <a:pPr marL="298450" marR="654050" indent="-285750">
              <a:lnSpc>
                <a:spcPct val="9820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b="1" spc="-5" dirty="0">
                <a:solidFill>
                  <a:srgbClr val="FFA50A"/>
                </a:solidFill>
                <a:latin typeface="Calibri"/>
                <a:cs typeface="Calibri"/>
              </a:rPr>
              <a:t>Background-Attachment</a:t>
            </a: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Sets whether the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background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image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scrolls</a:t>
            </a:r>
            <a:r>
              <a:rPr sz="17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7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7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700" spc="-3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FFFFFF"/>
                </a:solidFill>
                <a:latin typeface="Calibri"/>
                <a:cs typeface="Calibri"/>
              </a:rPr>
              <a:t>remains fixed.</a:t>
            </a:r>
            <a:endParaRPr sz="1700">
              <a:latin typeface="Calibri"/>
              <a:cs typeface="Calibri"/>
            </a:endParaRPr>
          </a:p>
          <a:p>
            <a:pPr marL="298450" marR="732790" indent="-285750">
              <a:lnSpc>
                <a:spcPts val="1989"/>
              </a:lnSpc>
              <a:spcBef>
                <a:spcPts val="16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700" spc="-5" dirty="0">
                <a:solidFill>
                  <a:srgbClr val="FFA50A"/>
                </a:solidFill>
                <a:latin typeface="Calibri"/>
                <a:cs typeface="Calibri"/>
              </a:rPr>
              <a:t>Shorthand </a:t>
            </a:r>
            <a:r>
              <a:rPr sz="1700" spc="-25" dirty="0">
                <a:solidFill>
                  <a:srgbClr val="02FF00"/>
                </a:solidFill>
                <a:latin typeface="Calibri"/>
                <a:cs typeface="Calibri"/>
              </a:rPr>
              <a:t>(color,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image, </a:t>
            </a:r>
            <a:r>
              <a:rPr sz="1700" spc="-10" dirty="0">
                <a:solidFill>
                  <a:srgbClr val="02FF00"/>
                </a:solidFill>
                <a:latin typeface="Calibri"/>
                <a:cs typeface="Calibri"/>
              </a:rPr>
              <a:t>repeat, attachment, </a:t>
            </a:r>
            <a:r>
              <a:rPr sz="1700" spc="-37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700" spc="-5" dirty="0">
                <a:solidFill>
                  <a:srgbClr val="02FF00"/>
                </a:solidFill>
                <a:latin typeface="Calibri"/>
                <a:cs typeface="Calibri"/>
              </a:rPr>
              <a:t>position)</a:t>
            </a:r>
            <a:endParaRPr sz="17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29668" y="141732"/>
            <a:ext cx="42862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Visibility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87683" y="861824"/>
            <a:ext cx="2966866" cy="2513595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64257" y="3630676"/>
            <a:ext cx="610108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Controls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visibility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without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changing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layout.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take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visible,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collapse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Occupancy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Even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when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hidden,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occupies space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Interactivity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Hidden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not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accessible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user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interactions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0112" y="844296"/>
            <a:ext cx="5407457" cy="25486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EF8600"/>
                </a:solidFill>
              </a:rPr>
              <a:t>2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Color</a:t>
            </a:r>
            <a:r>
              <a:rPr sz="1700" dirty="0"/>
              <a:t> System</a:t>
            </a:r>
            <a:r>
              <a:rPr sz="1700" spc="-5" dirty="0"/>
              <a:t> </a:t>
            </a:r>
            <a:r>
              <a:rPr sz="1700" dirty="0">
                <a:solidFill>
                  <a:srgbClr val="FFFFFF"/>
                </a:solidFill>
              </a:rPr>
              <a:t>&amp;</a:t>
            </a:r>
            <a:r>
              <a:rPr sz="1700" spc="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Background</a:t>
            </a:r>
            <a:endParaRPr sz="17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33464" y="1666748"/>
            <a:ext cx="4869180" cy="16713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41910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with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opacity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10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Change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color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main</a:t>
            </a:r>
            <a:endParaRPr sz="1800">
              <a:latin typeface="Courier New"/>
              <a:cs typeface="Courier New"/>
            </a:endParaRPr>
          </a:p>
          <a:p>
            <a:pPr marL="298450">
              <a:lnSpc>
                <a:spcPct val="100000"/>
              </a:lnSpc>
              <a:spcBef>
                <a:spcPts val="50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content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spcBef>
                <a:spcPts val="2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image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endParaRPr sz="1800">
              <a:latin typeface="Courier New"/>
              <a:cs typeface="Courier New"/>
            </a:endParaRPr>
          </a:p>
          <a:p>
            <a:pPr marL="298450" indent="-285750">
              <a:lnSpc>
                <a:spcPts val="2135"/>
              </a:lnSpc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background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shorthand</a:t>
            </a:r>
            <a:r>
              <a:rPr sz="1800" spc="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property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68512" y="52832"/>
            <a:ext cx="50082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15.</a:t>
            </a:r>
            <a:r>
              <a:rPr spc="10" dirty="0">
                <a:solidFill>
                  <a:srgbClr val="02FF00"/>
                </a:solidFill>
              </a:rPr>
              <a:t>Text-Align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32008" y="3676396"/>
            <a:ext cx="510159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horizontal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alignment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 an </a:t>
            </a:r>
            <a:r>
              <a:rPr sz="1600" spc="-34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take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left,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center,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justify.</a:t>
            </a:r>
            <a:endParaRPr sz="1600">
              <a:latin typeface="Calibri"/>
              <a:cs typeface="Calibri"/>
            </a:endParaRPr>
          </a:p>
          <a:p>
            <a:pPr marL="298450" marR="127635" indent="-285750">
              <a:lnSpc>
                <a:spcPts val="1900"/>
              </a:lnSpc>
              <a:spcBef>
                <a:spcPts val="1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Visual Appeal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 readability and visual appeal by </a:t>
            </a:r>
            <a:r>
              <a:rPr sz="1600" spc="-35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organizing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neatly.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3645" y="826818"/>
            <a:ext cx="5024682" cy="277157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48022" y="754783"/>
            <a:ext cx="3075345" cy="294630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05718" y="52832"/>
            <a:ext cx="65341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16.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Text-Decoration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6094" y="769319"/>
            <a:ext cx="4675885" cy="298790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32496" y="763028"/>
            <a:ext cx="3146031" cy="298791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4833" y="3914140"/>
            <a:ext cx="6089015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Modifies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appearance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inline text.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6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underline,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overline,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line-through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Hyperlinks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remove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 underlines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from</a:t>
            </a:r>
            <a:r>
              <a:rPr sz="16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hyperlinks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aesthetic</a:t>
            </a:r>
            <a:r>
              <a:rPr sz="1600" spc="-2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purposes.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5406" y="53339"/>
            <a:ext cx="64528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(style)</a:t>
            </a:r>
            <a:endParaRPr sz="1800"/>
          </a:p>
        </p:txBody>
      </p:sp>
      <p:grpSp>
        <p:nvGrpSpPr>
          <p:cNvPr id="3" name="object 3"/>
          <p:cNvGrpSpPr/>
          <p:nvPr/>
        </p:nvGrpSpPr>
        <p:grpSpPr>
          <a:xfrm>
            <a:off x="434231" y="704036"/>
            <a:ext cx="8613775" cy="4170679"/>
            <a:chOff x="434231" y="704036"/>
            <a:chExt cx="8613775" cy="4170679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4231" y="782830"/>
              <a:ext cx="4193756" cy="399885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27986" y="704036"/>
              <a:ext cx="4419898" cy="41705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43025" y="53339"/>
            <a:ext cx="64579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" dirty="0">
                <a:solidFill>
                  <a:srgbClr val="FFA50A"/>
                </a:solidFill>
              </a:rPr>
              <a:t>16.</a:t>
            </a:r>
            <a:r>
              <a:rPr sz="3200" spc="-1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Text-Decoration</a:t>
            </a:r>
            <a:r>
              <a:rPr sz="3200" spc="-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800" spc="-5" dirty="0">
                <a:solidFill>
                  <a:srgbClr val="FFFFFF"/>
                </a:solidFill>
              </a:rPr>
              <a:t>(color)</a:t>
            </a:r>
            <a:endParaRPr sz="18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86071" y="802566"/>
            <a:ext cx="5403355" cy="363128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5480" y="802565"/>
            <a:ext cx="3388518" cy="32497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04318" y="1015"/>
            <a:ext cx="353250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1.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Basic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Syntax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9853" y="3786123"/>
            <a:ext cx="641540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191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Selector</a:t>
            </a:r>
            <a:r>
              <a:rPr sz="1600" spc="4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HTML element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that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style.</a:t>
            </a:r>
            <a:endParaRPr sz="1600">
              <a:latin typeface="Comic Sans MS"/>
              <a:cs typeface="Comic Sans MS"/>
            </a:endParaRPr>
          </a:p>
          <a:p>
            <a:pPr marL="355600" indent="-342900">
              <a:lnSpc>
                <a:spcPts val="1910"/>
              </a:lnSpc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35" dirty="0">
                <a:solidFill>
                  <a:srgbClr val="FFA50A"/>
                </a:solidFill>
                <a:latin typeface="Comic Sans MS"/>
                <a:cs typeface="Comic Sans MS"/>
              </a:rPr>
              <a:t>Property</a:t>
            </a:r>
            <a:r>
              <a:rPr sz="1600" spc="35" dirty="0">
                <a:solidFill>
                  <a:srgbClr val="FFFFFF"/>
                </a:solidFill>
                <a:latin typeface="Comic Sans MS"/>
                <a:cs typeface="Comic Sans MS"/>
              </a:rPr>
              <a:t>: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attribute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change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 (like font, color,</a:t>
            </a:r>
            <a:endParaRPr sz="1600">
              <a:latin typeface="Comic Sans MS"/>
              <a:cs typeface="Comic Sans MS"/>
            </a:endParaRPr>
          </a:p>
          <a:p>
            <a:pPr marL="35496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  <a:p>
            <a:pPr marL="354965" marR="5080" indent="-342900">
              <a:lnSpc>
                <a:spcPts val="1900"/>
              </a:lnSpc>
              <a:spcBef>
                <a:spcPts val="65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Value</a:t>
            </a:r>
            <a:r>
              <a:rPr sz="1600" spc="25" dirty="0">
                <a:solidFill>
                  <a:srgbClr val="FFFFFF"/>
                </a:solidFill>
                <a:latin typeface="Comic Sans MS"/>
                <a:cs typeface="Comic Sans MS"/>
              </a:rPr>
              <a:t>: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The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specific style </a:t>
            </a:r>
            <a:r>
              <a:rPr sz="1600" dirty="0">
                <a:solidFill>
                  <a:srgbClr val="FFFFFF"/>
                </a:solidFill>
                <a:latin typeface="Comic Sans MS"/>
                <a:cs typeface="Comic Sans MS"/>
              </a:rPr>
              <a:t>you want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to apply to the property (like </a:t>
            </a:r>
            <a:r>
              <a:rPr sz="1600" spc="-4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red,</a:t>
            </a:r>
            <a:r>
              <a:rPr sz="1600" spc="-1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bold,</a:t>
            </a:r>
            <a:r>
              <a:rPr sz="1600" spc="-1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omic Sans MS"/>
                <a:cs typeface="Comic Sans MS"/>
              </a:rPr>
              <a:t>etc.).</a:t>
            </a:r>
            <a:endParaRPr sz="160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507" y="698596"/>
            <a:ext cx="5194185" cy="286511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05768" y="141732"/>
            <a:ext cx="573405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17.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Text-Transform</a:t>
            </a:r>
            <a:r>
              <a:rPr sz="320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1246" y="848613"/>
            <a:ext cx="3832890" cy="293436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82706" y="756544"/>
            <a:ext cx="3085001" cy="299315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85959" y="3994403"/>
            <a:ext cx="6260465" cy="888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capitalization</a:t>
            </a:r>
            <a:r>
              <a:rPr sz="1400" spc="-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Common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uppercase, lowercase,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capitalize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None</a:t>
            </a: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none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disables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transformations.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Typography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setting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style and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improving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typography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web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design.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63875" y="141732"/>
            <a:ext cx="30156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18.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Line</a:t>
            </a:r>
            <a:r>
              <a:rPr sz="3200" spc="-3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Height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680" y="782830"/>
            <a:ext cx="4017701" cy="304546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72000" y="782830"/>
            <a:ext cx="3019493" cy="30528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404371" y="3932428"/>
            <a:ext cx="6101080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Adjusts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amount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below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inline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Enhances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readability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preventing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overcrowding.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Vertical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Spacing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controlling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 spacing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between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lines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70"/>
              </a:spcBef>
            </a:pP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600" spc="-4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text.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33600" y="141732"/>
            <a:ext cx="487680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(font-size)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84077" y="900953"/>
            <a:ext cx="3975162" cy="290683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33232" y="807060"/>
            <a:ext cx="3719603" cy="30478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509625" y="4037076"/>
            <a:ext cx="6219825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Sets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size of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font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web content.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Responsiveness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Helps in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creating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responsive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designs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adaptable to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various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screen </a:t>
            </a:r>
            <a:r>
              <a:rPr sz="1400" spc="-30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sizes.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Readability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Crucial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ensuring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</a:t>
            </a:r>
            <a:r>
              <a:rPr sz="14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readability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websites.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77231" y="141732"/>
            <a:ext cx="518985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(font-weight)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0887" y="769674"/>
            <a:ext cx="4461112" cy="322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82887" y="710846"/>
            <a:ext cx="3660363" cy="328762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627" y="4088891"/>
            <a:ext cx="6440805" cy="6718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Defines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thickness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characters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font.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Can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take 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bold, bolder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, 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numeric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(100 to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900).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Emphasis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Utilized to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emphasize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create contrast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between text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elements.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77243" y="141732"/>
            <a:ext cx="49891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19.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0" dirty="0">
                <a:solidFill>
                  <a:srgbClr val="FFFFFF"/>
                </a:solidFill>
              </a:rPr>
              <a:t> </a:t>
            </a:r>
            <a:r>
              <a:rPr sz="2000" spc="-5" dirty="0">
                <a:solidFill>
                  <a:srgbClr val="FFFFFF"/>
                </a:solidFill>
              </a:rPr>
              <a:t>(font-style)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8507" y="802567"/>
            <a:ext cx="4972085" cy="307212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9100" y="736782"/>
            <a:ext cx="3513615" cy="3152213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59647" y="4113276"/>
            <a:ext cx="5288280" cy="885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Controls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style</a:t>
            </a:r>
            <a:r>
              <a:rPr sz="1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font,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mainly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affecting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its</a:t>
            </a:r>
            <a:r>
              <a:rPr sz="14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inclination.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Common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values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normal,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italic,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oblique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10" dirty="0">
                <a:solidFill>
                  <a:srgbClr val="FFA50A"/>
                </a:solidFill>
                <a:latin typeface="Calibri"/>
                <a:cs typeface="Calibri"/>
              </a:rPr>
              <a:t>Text</a:t>
            </a: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 Formatting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highlighting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or 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distinguishing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 certain</a:t>
            </a:r>
            <a:r>
              <a:rPr sz="1400" dirty="0">
                <a:solidFill>
                  <a:srgbClr val="D1D5DB"/>
                </a:solidFill>
                <a:latin typeface="Calibri"/>
                <a:cs typeface="Calibri"/>
              </a:rPr>
              <a:t> text </a:t>
            </a:r>
            <a:r>
              <a:rPr sz="1400" spc="-3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D1D5DB"/>
                </a:solidFill>
                <a:latin typeface="Calibri"/>
                <a:cs typeface="Calibri"/>
              </a:rPr>
              <a:t>segments.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58321" y="919988"/>
            <a:ext cx="4678680" cy="3869054"/>
          </a:xfrm>
          <a:prstGeom prst="rect">
            <a:avLst/>
          </a:prstGeom>
        </p:spPr>
        <p:txBody>
          <a:bodyPr vert="horz" wrap="square" lIns="0" tIns="26670" rIns="0" bIns="0" rtlCol="0">
            <a:spAutoFit/>
          </a:bodyPr>
          <a:lstStyle/>
          <a:p>
            <a:pPr marL="297815" marR="152400" indent="-285750">
              <a:lnSpc>
                <a:spcPts val="2110"/>
              </a:lnSpc>
              <a:spcBef>
                <a:spcPts val="21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Defines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which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should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be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for </a:t>
            </a:r>
            <a:r>
              <a:rPr sz="1800" spc="-39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text within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element.</a:t>
            </a:r>
            <a:endParaRPr sz="1800">
              <a:latin typeface="Calibri"/>
              <a:cs typeface="Calibri"/>
            </a:endParaRPr>
          </a:p>
          <a:p>
            <a:pPr marL="297815" marR="109220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Specific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Common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choices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include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Arial,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Segoe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UI,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Times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New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Roman,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039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Fallback Mechanism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Incorporate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fallback</a:t>
            </a:r>
            <a:endParaRPr sz="1800">
              <a:latin typeface="Calibri"/>
              <a:cs typeface="Calibri"/>
            </a:endParaRPr>
          </a:p>
          <a:p>
            <a:pPr marL="297815" marR="568325">
              <a:lnSpc>
                <a:spcPct val="100000"/>
              </a:lnSpc>
              <a:spcBef>
                <a:spcPts val="25"/>
              </a:spcBef>
            </a:pP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case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primary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unavailable;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helps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maintaining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site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aesthetics.</a:t>
            </a:r>
            <a:endParaRPr sz="1800">
              <a:latin typeface="Calibri"/>
              <a:cs typeface="Calibri"/>
            </a:endParaRPr>
          </a:p>
          <a:p>
            <a:pPr marL="297815" marR="18542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Web Safe Fonts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Employ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web-safe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fonts to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ensure</a:t>
            </a:r>
            <a:r>
              <a:rPr sz="1800" spc="2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consistency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different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browsers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operating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systems.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Generic Family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Always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end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font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 family list</a:t>
            </a:r>
            <a:endParaRPr sz="1800">
              <a:latin typeface="Calibri"/>
              <a:cs typeface="Calibri"/>
            </a:endParaRPr>
          </a:p>
          <a:p>
            <a:pPr marL="297815" marR="5080">
              <a:lnSpc>
                <a:spcPct val="101099"/>
              </a:lnSpc>
              <a:spcBef>
                <a:spcPts val="2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a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generic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family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like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serif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sans-serif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a </a:t>
            </a:r>
            <a:r>
              <a:rPr sz="1800" spc="-39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last resort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option.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88598" y="926917"/>
            <a:ext cx="2114688" cy="334395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21012" y="141732"/>
            <a:ext cx="3102610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10" dirty="0">
                <a:solidFill>
                  <a:srgbClr val="FFA50A"/>
                </a:solidFill>
              </a:rPr>
              <a:t>20.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z="3200" dirty="0">
                <a:solidFill>
                  <a:srgbClr val="02FF00"/>
                </a:solidFill>
              </a:rPr>
              <a:t>Font</a:t>
            </a:r>
            <a:r>
              <a:rPr sz="3200" spc="-3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Family</a:t>
            </a:r>
            <a:endParaRPr sz="3200"/>
          </a:p>
        </p:txBody>
      </p:sp>
      <p:grpSp>
        <p:nvGrpSpPr>
          <p:cNvPr id="3" name="object 3"/>
          <p:cNvGrpSpPr/>
          <p:nvPr/>
        </p:nvGrpSpPr>
        <p:grpSpPr>
          <a:xfrm>
            <a:off x="218824" y="849583"/>
            <a:ext cx="8743950" cy="2866390"/>
            <a:chOff x="218824" y="849583"/>
            <a:chExt cx="8743950" cy="28663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8824" y="900953"/>
              <a:ext cx="4469052" cy="281459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662397" y="849583"/>
              <a:ext cx="4300207" cy="28145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44725" y="52832"/>
            <a:ext cx="46545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21.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Icons </a:t>
            </a:r>
            <a:r>
              <a:rPr spc="5" dirty="0">
                <a:solidFill>
                  <a:srgbClr val="FFFFFF"/>
                </a:solidFill>
              </a:rPr>
              <a:t>using </a:t>
            </a:r>
            <a:r>
              <a:rPr sz="3200" dirty="0">
                <a:solidFill>
                  <a:srgbClr val="FFFFFF"/>
                </a:solidFill>
              </a:rPr>
              <a:t>Fonts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4460" y="900953"/>
            <a:ext cx="5367073" cy="266218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77583" y="797370"/>
            <a:ext cx="3461161" cy="243249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74769" y="3920235"/>
            <a:ext cx="499237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Using</a:t>
            </a:r>
            <a:r>
              <a:rPr sz="28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https://fontawesome.com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76855" y="1331467"/>
            <a:ext cx="5145405" cy="304292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7815" marR="5080" indent="-285750">
              <a:lnSpc>
                <a:spcPct val="101099"/>
              </a:lnSpc>
              <a:spcBef>
                <a:spcPts val="7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Heading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centre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make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capitalized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80"/>
              </a:lnSpc>
              <a:spcBef>
                <a:spcPts val="1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Font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family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for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whole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page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TimeNewRoman</a:t>
            </a:r>
            <a:endParaRPr sz="1800">
              <a:latin typeface="Courier New"/>
              <a:cs typeface="Courier New"/>
            </a:endParaRPr>
          </a:p>
          <a:p>
            <a:pPr marL="297815" marR="5080" indent="-285750">
              <a:lnSpc>
                <a:spcPts val="2110"/>
              </a:lnSpc>
              <a:spcBef>
                <a:spcPts val="85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Create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one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inside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another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div,</a:t>
            </a:r>
            <a:endParaRPr sz="1800">
              <a:latin typeface="Courier New"/>
              <a:cs typeface="Courier New"/>
            </a:endParaRPr>
          </a:p>
          <a:p>
            <a:pPr marL="297815" marR="5080">
              <a:lnSpc>
                <a:spcPts val="2110"/>
              </a:lnSpc>
              <a:spcBef>
                <a:spcPts val="75"/>
              </a:spcBef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div.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outer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div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text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size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25px.</a:t>
            </a:r>
            <a:endParaRPr sz="1800">
              <a:latin typeface="Courier New"/>
              <a:cs typeface="Courier New"/>
            </a:endParaRPr>
          </a:p>
          <a:p>
            <a:pPr marL="297815">
              <a:lnSpc>
                <a:spcPts val="2125"/>
              </a:lnSpc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Set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inner</a:t>
            </a:r>
            <a:r>
              <a:rPr sz="18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to 10px.</a:t>
            </a:r>
            <a:endParaRPr sz="1800">
              <a:latin typeface="Courier New"/>
              <a:cs typeface="Courier New"/>
            </a:endParaRPr>
          </a:p>
          <a:p>
            <a:pPr marL="297815" marR="142875" indent="-285750">
              <a:lnSpc>
                <a:spcPts val="2110"/>
              </a:lnSpc>
              <a:spcBef>
                <a:spcPts val="160"/>
              </a:spcBef>
              <a:buClr>
                <a:srgbClr val="FFA50A"/>
              </a:buClr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from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fontawesome.com</a:t>
            </a:r>
            <a:r>
              <a:rPr sz="1800" spc="1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800" spc="-106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use</a:t>
            </a:r>
            <a:r>
              <a:rPr sz="1800" spc="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icons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of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LinkedIn</a:t>
            </a:r>
            <a:r>
              <a:rPr sz="1800" spc="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800" spc="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800" dirty="0">
                <a:solidFill>
                  <a:srgbClr val="02FF00"/>
                </a:solidFill>
                <a:latin typeface="Courier New"/>
                <a:cs typeface="Courier New"/>
              </a:rPr>
              <a:t>GitHub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3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spc="5" dirty="0"/>
              <a:t>Text</a:t>
            </a:r>
            <a:r>
              <a:rPr sz="1700" spc="-25" dirty="0"/>
              <a:t> </a:t>
            </a:r>
            <a:r>
              <a:rPr sz="1700" dirty="0">
                <a:solidFill>
                  <a:srgbClr val="FFFFFF"/>
                </a:solidFill>
              </a:rPr>
              <a:t>Properties</a:t>
            </a:r>
            <a:endParaRPr sz="17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6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3924300" cy="1973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What</a:t>
            </a:r>
            <a:r>
              <a:rPr sz="32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dirty="0">
                <a:solidFill>
                  <a:srgbClr val="FFFFFF"/>
                </a:solidFill>
                <a:latin typeface="Arial MT"/>
                <a:cs typeface="Arial MT"/>
              </a:rPr>
              <a:t>is</a:t>
            </a:r>
            <a:r>
              <a:rPr sz="32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Box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Model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Padding</a:t>
            </a:r>
            <a:r>
              <a:rPr sz="3200" spc="-9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2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Margin</a:t>
            </a:r>
            <a:r>
              <a:rPr sz="3200" spc="-9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2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Border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77306" y="1015"/>
            <a:ext cx="398716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>
                <a:solidFill>
                  <a:srgbClr val="FFA50A"/>
                </a:solidFill>
              </a:rPr>
              <a:t>2.</a:t>
            </a:r>
            <a:r>
              <a:rPr spc="-30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Color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48564" y="4061380"/>
            <a:ext cx="5511800" cy="996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800"/>
              </a:lnSpc>
              <a:spcBef>
                <a:spcPts val="10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Definition:</a:t>
            </a:r>
            <a:r>
              <a:rPr sz="1550" b="1" spc="-16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CSS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color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property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defines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the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text </a:t>
            </a:r>
            <a:r>
              <a:rPr sz="1550" b="1" spc="-65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f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or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g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rou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d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c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r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-16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H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7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L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ele</a:t>
            </a:r>
            <a:r>
              <a:rPr sz="1550" b="1" spc="65" dirty="0">
                <a:solidFill>
                  <a:srgbClr val="FFFFFF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275" dirty="0">
                <a:solidFill>
                  <a:srgbClr val="FFFFFF"/>
                </a:solidFill>
                <a:latin typeface="Comic Sans MS"/>
                <a:cs typeface="Comic Sans MS"/>
              </a:rPr>
              <a:t>.</a:t>
            </a:r>
            <a:endParaRPr sz="1550">
              <a:latin typeface="Comic Sans MS"/>
              <a:cs typeface="Comic Sans MS"/>
            </a:endParaRPr>
          </a:p>
          <a:p>
            <a:pPr marL="355600" marR="515620" indent="-342900">
              <a:lnSpc>
                <a:spcPct val="100800"/>
              </a:lnSpc>
              <a:spcBef>
                <a:spcPts val="140"/>
              </a:spcBef>
              <a:buSzPct val="103225"/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En</a:t>
            </a:r>
            <a:r>
              <a:rPr sz="1550" b="1" spc="25" dirty="0">
                <a:solidFill>
                  <a:srgbClr val="FFA50A"/>
                </a:solidFill>
                <a:latin typeface="Comic Sans MS"/>
                <a:cs typeface="Comic Sans MS"/>
              </a:rPr>
              <a:t>h</a:t>
            </a:r>
            <a:r>
              <a:rPr sz="1550" b="1" spc="20" dirty="0">
                <a:solidFill>
                  <a:srgbClr val="FFA50A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c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5" dirty="0">
                <a:solidFill>
                  <a:srgbClr val="FFA50A"/>
                </a:solidFill>
                <a:latin typeface="Comic Sans MS"/>
                <a:cs typeface="Comic Sans MS"/>
              </a:rPr>
              <a:t>m</a:t>
            </a:r>
            <a:r>
              <a:rPr sz="1550" b="1" spc="45" dirty="0">
                <a:solidFill>
                  <a:srgbClr val="FFA50A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A50A"/>
                </a:solidFill>
                <a:latin typeface="Comic Sans MS"/>
                <a:cs typeface="Comic Sans MS"/>
              </a:rPr>
              <a:t>n</a:t>
            </a:r>
            <a:r>
              <a:rPr sz="1550" b="1" spc="50" dirty="0">
                <a:solidFill>
                  <a:srgbClr val="FFA50A"/>
                </a:solidFill>
                <a:latin typeface="Comic Sans MS"/>
                <a:cs typeface="Comic Sans MS"/>
              </a:rPr>
              <a:t>t</a:t>
            </a:r>
            <a:r>
              <a:rPr sz="1550" b="1" spc="-195" dirty="0">
                <a:solidFill>
                  <a:srgbClr val="FFA50A"/>
                </a:solidFill>
                <a:latin typeface="Comic Sans MS"/>
                <a:cs typeface="Comic Sans MS"/>
              </a:rPr>
              <a:t>:</a:t>
            </a:r>
            <a:r>
              <a:rPr sz="1550" b="1" spc="-17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Us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t</a:t>
            </a:r>
            <a:r>
              <a:rPr sz="1550" b="1" spc="2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mph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iz</a:t>
            </a:r>
            <a:r>
              <a:rPr sz="1550" b="1" spc="10" dirty="0">
                <a:solidFill>
                  <a:srgbClr val="FFFFFF"/>
                </a:solidFill>
                <a:latin typeface="Comic Sans MS"/>
                <a:cs typeface="Comic Sans MS"/>
              </a:rPr>
              <a:t>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5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50" dirty="0">
                <a:solidFill>
                  <a:srgbClr val="FFFFFF"/>
                </a:solidFill>
                <a:latin typeface="Comic Sans MS"/>
                <a:cs typeface="Comic Sans MS"/>
              </a:rPr>
              <a:t>ect</a:t>
            </a:r>
            <a:r>
              <a:rPr sz="1550" b="1" spc="35" dirty="0">
                <a:solidFill>
                  <a:srgbClr val="FFFFFF"/>
                </a:solidFill>
                <a:latin typeface="Comic Sans MS"/>
                <a:cs typeface="Comic Sans MS"/>
              </a:rPr>
              <a:t>i</a:t>
            </a:r>
            <a:r>
              <a:rPr sz="1550" b="1" spc="55" dirty="0">
                <a:solidFill>
                  <a:srgbClr val="FFFFFF"/>
                </a:solidFill>
                <a:latin typeface="Comic Sans MS"/>
                <a:cs typeface="Comic Sans MS"/>
              </a:rPr>
              <a:t>o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s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-15" dirty="0">
                <a:solidFill>
                  <a:srgbClr val="FFFFFF"/>
                </a:solidFill>
                <a:latin typeface="Comic Sans MS"/>
                <a:cs typeface="Comic Sans MS"/>
              </a:rPr>
              <a:t>a</a:t>
            </a:r>
            <a:r>
              <a:rPr sz="1550" b="1" spc="60" dirty="0">
                <a:solidFill>
                  <a:srgbClr val="FFFFFF"/>
                </a:solidFill>
                <a:latin typeface="Comic Sans MS"/>
                <a:cs typeface="Comic Sans MS"/>
              </a:rPr>
              <a:t>n</a:t>
            </a:r>
            <a:r>
              <a:rPr sz="1550" b="1" spc="20" dirty="0">
                <a:solidFill>
                  <a:srgbClr val="FFFFFF"/>
                </a:solidFill>
                <a:latin typeface="Comic Sans MS"/>
                <a:cs typeface="Comic Sans MS"/>
              </a:rPr>
              <a:t>d  </a:t>
            </a:r>
            <a:r>
              <a:rPr sz="1550" b="1" spc="30" dirty="0">
                <a:solidFill>
                  <a:srgbClr val="FFFFFF"/>
                </a:solidFill>
                <a:latin typeface="Comic Sans MS"/>
                <a:cs typeface="Comic Sans MS"/>
              </a:rPr>
              <a:t>elevate</a:t>
            </a:r>
            <a:r>
              <a:rPr sz="1550" b="1" spc="-170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40" dirty="0">
                <a:solidFill>
                  <a:srgbClr val="FFFFFF"/>
                </a:solidFill>
                <a:latin typeface="Comic Sans MS"/>
                <a:cs typeface="Comic Sans MS"/>
              </a:rPr>
              <a:t>webpage</a:t>
            </a:r>
            <a:r>
              <a:rPr sz="1550" b="1" spc="-165" dirty="0">
                <a:solidFill>
                  <a:srgbClr val="FFFFFF"/>
                </a:solidFill>
                <a:latin typeface="Comic Sans MS"/>
                <a:cs typeface="Comic Sans MS"/>
              </a:rPr>
              <a:t> </a:t>
            </a:r>
            <a:r>
              <a:rPr sz="1550" b="1" spc="15" dirty="0">
                <a:solidFill>
                  <a:srgbClr val="FFFFFF"/>
                </a:solidFill>
                <a:latin typeface="Comic Sans MS"/>
                <a:cs typeface="Comic Sans MS"/>
              </a:rPr>
              <a:t>aesthetics.</a:t>
            </a:r>
            <a:endParaRPr sz="1550">
              <a:latin typeface="Comic Sans MS"/>
              <a:cs typeface="Comic Sans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9839" y="697938"/>
            <a:ext cx="8688190" cy="3292497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5493" y="52832"/>
            <a:ext cx="505333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22.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What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FFFF"/>
                </a:solidFill>
              </a:rPr>
              <a:t>is</a:t>
            </a:r>
            <a:r>
              <a:rPr spc="5" dirty="0">
                <a:solidFill>
                  <a:srgbClr val="FFFFFF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Box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Model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96910" y="973688"/>
            <a:ext cx="3044090" cy="173699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8191" y="620267"/>
            <a:ext cx="7953375" cy="416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2380"/>
              </a:lnSpc>
              <a:spcBef>
                <a:spcPts val="100"/>
              </a:spcBef>
            </a:pPr>
            <a:r>
              <a:rPr sz="2000" spc="-10" dirty="0">
                <a:solidFill>
                  <a:srgbClr val="02FF00"/>
                </a:solidFill>
                <a:latin typeface="Nirmala UI"/>
                <a:cs typeface="Nirmala UI"/>
              </a:rPr>
              <a:t>fमठाई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45" dirty="0">
                <a:solidFill>
                  <a:srgbClr val="02FF00"/>
                </a:solidFill>
                <a:latin typeface="Nirmala UI"/>
                <a:cs typeface="Nirmala UI"/>
              </a:rPr>
              <a:t>भ'डार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-10" dirty="0">
                <a:solidFill>
                  <a:srgbClr val="02FF00"/>
                </a:solidFill>
                <a:latin typeface="Nirmala UI"/>
                <a:cs typeface="Nirmala UI"/>
              </a:rPr>
              <a:t>पे</a:t>
            </a:r>
            <a:r>
              <a:rPr sz="2000" spc="-15" dirty="0">
                <a:solidFill>
                  <a:srgbClr val="02FF00"/>
                </a:solidFill>
                <a:latin typeface="Nirmala UI"/>
                <a:cs typeface="Nirmala UI"/>
              </a:rPr>
              <a:t> </a:t>
            </a:r>
            <a:r>
              <a:rPr sz="2000" spc="25" dirty="0">
                <a:solidFill>
                  <a:srgbClr val="02FF00"/>
                </a:solidFill>
                <a:latin typeface="Nirmala UI"/>
                <a:cs typeface="Nirmala UI"/>
              </a:rPr>
              <a:t>चलो</a:t>
            </a:r>
            <a:endParaRPr sz="2000">
              <a:latin typeface="Nirmala UI"/>
              <a:cs typeface="Nirmala UI"/>
            </a:endParaRPr>
          </a:p>
          <a:p>
            <a:pPr marL="297815" marR="3391535" indent="-285750">
              <a:lnSpc>
                <a:spcPts val="2110"/>
              </a:lnSpc>
              <a:spcBef>
                <a:spcPts val="9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Core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Concept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concept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in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design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layout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on</a:t>
            </a:r>
            <a:endParaRPr sz="1800">
              <a:latin typeface="Calibri"/>
              <a:cs typeface="Calibri"/>
            </a:endParaRPr>
          </a:p>
          <a:p>
            <a:pPr marL="297815">
              <a:lnSpc>
                <a:spcPts val="2150"/>
              </a:lnSpc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r>
              <a:rPr sz="18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>
              <a:latin typeface="Calibri"/>
              <a:cs typeface="Calibri"/>
            </a:endParaRPr>
          </a:p>
          <a:p>
            <a:pPr marL="297815" marR="3591560" indent="-285750">
              <a:lnSpc>
                <a:spcPct val="99400"/>
              </a:lnSpc>
              <a:spcBef>
                <a:spcPts val="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Consists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of four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 main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components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-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margin,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border,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800" spc="-3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Margin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outside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border,</a:t>
            </a:r>
            <a:endParaRPr sz="1800">
              <a:latin typeface="Calibri"/>
              <a:cs typeface="Calibri"/>
            </a:endParaRPr>
          </a:p>
          <a:p>
            <a:pPr marL="297815">
              <a:lnSpc>
                <a:spcPct val="100000"/>
              </a:lnSpc>
              <a:spcBef>
                <a:spcPts val="50"/>
              </a:spcBef>
            </a:pP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 from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800">
              <a:latin typeface="Calibri"/>
              <a:cs typeface="Calibri"/>
            </a:endParaRPr>
          </a:p>
          <a:p>
            <a:pPr marL="297815" marR="3764915" indent="-285750">
              <a:lnSpc>
                <a:spcPts val="2110"/>
              </a:lnSpc>
              <a:spcBef>
                <a:spcPts val="13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Border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outline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that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encapsulates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content.</a:t>
            </a:r>
            <a:endParaRPr sz="1800">
              <a:latin typeface="Calibri"/>
              <a:cs typeface="Calibri"/>
            </a:endParaRPr>
          </a:p>
          <a:p>
            <a:pPr marL="297815" marR="3508375" indent="-285750">
              <a:lnSpc>
                <a:spcPts val="211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Padding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border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and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actual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content,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providing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buffer.</a:t>
            </a:r>
            <a:endParaRPr sz="1800">
              <a:latin typeface="Calibri"/>
              <a:cs typeface="Calibri"/>
            </a:endParaRPr>
          </a:p>
          <a:p>
            <a:pPr marL="297815" marR="3787775" indent="-285750">
              <a:lnSpc>
                <a:spcPts val="218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Content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innermost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layer where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text,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images,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or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other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media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are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housed.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28862" y="52832"/>
            <a:ext cx="44875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23.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Padding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275891" y="815723"/>
            <a:ext cx="3288203" cy="263375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1882" y="777787"/>
            <a:ext cx="4264049" cy="26716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99115" y="3563620"/>
            <a:ext cx="596963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7815" marR="5080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Defines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between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its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border.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individual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using</a:t>
            </a:r>
            <a:endParaRPr sz="1600">
              <a:latin typeface="Calibri"/>
              <a:cs typeface="Calibri"/>
            </a:endParaRPr>
          </a:p>
          <a:p>
            <a:pPr marL="297815">
              <a:lnSpc>
                <a:spcPts val="1910"/>
              </a:lnSpc>
              <a:spcBef>
                <a:spcPts val="95"/>
              </a:spcBef>
            </a:pP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padding-top, padding-right,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padding-bottom,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padding-left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7815" marR="235585" indent="-285750">
              <a:lnSpc>
                <a:spcPts val="19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use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shorthand property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padding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 at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 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padding: 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2206" y="52832"/>
            <a:ext cx="43211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Margin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7848" y="802567"/>
            <a:ext cx="4053112" cy="293361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8792" y="802566"/>
            <a:ext cx="4052058" cy="2933616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89765" y="3914140"/>
            <a:ext cx="6679565" cy="1003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Functionality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Sets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separating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them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from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others.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Individual Sides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Customizable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top,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and left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sides.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quick setup,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margin: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10px 20px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(clockwise)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Auto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 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central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auto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02681" y="52832"/>
            <a:ext cx="43402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60969" y="4026916"/>
            <a:ext cx="5833110" cy="10071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Creates an outline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around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Components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width,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style,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color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Styles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options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solid,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dashed,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dotted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attributes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once,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border: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2px solid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black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95408" y="711236"/>
            <a:ext cx="4276591" cy="31963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63473" y="737138"/>
            <a:ext cx="2797252" cy="187273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68510" y="737138"/>
            <a:ext cx="1521260" cy="156172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17661" y="52832"/>
            <a:ext cx="59086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(border </a:t>
            </a:r>
            <a:r>
              <a:rPr sz="1600" dirty="0">
                <a:solidFill>
                  <a:srgbClr val="FFFFFF"/>
                </a:solidFill>
              </a:rPr>
              <a:t>radius)</a:t>
            </a:r>
            <a:endParaRPr sz="1600"/>
          </a:p>
        </p:txBody>
      </p:sp>
      <p:sp>
        <p:nvSpPr>
          <p:cNvPr id="3" name="object 3"/>
          <p:cNvSpPr txBox="1"/>
          <p:nvPr/>
        </p:nvSpPr>
        <p:spPr>
          <a:xfrm>
            <a:off x="180704" y="4047235"/>
            <a:ext cx="6320155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Usage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create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rounded</a:t>
            </a:r>
            <a:r>
              <a:rPr sz="18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corners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elements.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Individual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Corners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setting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different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radii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 each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corner.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4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Shorthand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e.g.,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border-radius: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10px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20px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8056" y="737139"/>
            <a:ext cx="4187893" cy="301421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63976" y="737138"/>
            <a:ext cx="2715812" cy="2702026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668" y="52832"/>
            <a:ext cx="555498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24.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Border</a:t>
            </a:r>
            <a:r>
              <a:rPr spc="20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Property</a:t>
            </a:r>
            <a:r>
              <a:rPr sz="3200" spc="-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(box</a:t>
            </a:r>
            <a:r>
              <a:rPr sz="1600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sizing)</a:t>
            </a:r>
            <a:endParaRPr sz="1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7943" y="743360"/>
            <a:ext cx="4444056" cy="395938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646343" y="743360"/>
            <a:ext cx="1918916" cy="361813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748876" y="743360"/>
            <a:ext cx="2217339" cy="1705645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748874" y="2620887"/>
            <a:ext cx="2220051" cy="174060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27592" y="1056106"/>
            <a:ext cx="3065929" cy="306592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/>
              <a:t>Practice </a:t>
            </a:r>
            <a:r>
              <a:rPr spc="10" dirty="0"/>
              <a:t>Set</a:t>
            </a:r>
            <a:r>
              <a:rPr dirty="0"/>
              <a:t> </a:t>
            </a: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5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4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Box</a:t>
            </a:r>
            <a:r>
              <a:rPr sz="1700" spc="-30" dirty="0"/>
              <a:t> </a:t>
            </a:r>
            <a:r>
              <a:rPr sz="1700" dirty="0">
                <a:solidFill>
                  <a:srgbClr val="FFFFFF"/>
                </a:solidFill>
              </a:rPr>
              <a:t>Model</a:t>
            </a:r>
            <a:endParaRPr sz="1700"/>
          </a:p>
        </p:txBody>
      </p:sp>
      <p:sp>
        <p:nvSpPr>
          <p:cNvPr id="4" name="object 4"/>
          <p:cNvSpPr txBox="1"/>
          <p:nvPr/>
        </p:nvSpPr>
        <p:spPr>
          <a:xfrm>
            <a:off x="295827" y="1324355"/>
            <a:ext cx="4918075" cy="216852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699"/>
              </a:lnSpc>
              <a:spcBef>
                <a:spcPts val="85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FFA50A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div 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height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width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200px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and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observe 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 box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model by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inspecting.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ct val="101400"/>
              </a:lnSpc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give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10px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padding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top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bottom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15px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225425" indent="-212725">
              <a:lnSpc>
                <a:spcPts val="1610"/>
              </a:lnSpc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100px margin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to 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on all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sides.</a:t>
            </a:r>
            <a:endParaRPr sz="1400">
              <a:latin typeface="Courier New"/>
              <a:cs typeface="Courier New"/>
            </a:endParaRPr>
          </a:p>
          <a:p>
            <a:pPr marL="12700" marR="5080">
              <a:lnSpc>
                <a:spcPts val="1700"/>
              </a:lnSpc>
              <a:spcBef>
                <a:spcPts val="40"/>
              </a:spcBef>
              <a:buChar char="-"/>
              <a:tabLst>
                <a:tab pos="225425" algn="l"/>
              </a:tabLst>
            </a:pP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Add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dotter border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color </a:t>
            </a:r>
            <a:r>
              <a:rPr sz="1400" spc="-5" dirty="0">
                <a:solidFill>
                  <a:srgbClr val="FF0000"/>
                </a:solidFill>
                <a:latin typeface="Courier New"/>
                <a:cs typeface="Courier New"/>
              </a:rPr>
              <a:t>red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 so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much </a:t>
            </a:r>
            <a:r>
              <a:rPr sz="1400" spc="-83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that</a:t>
            </a:r>
            <a:r>
              <a:rPr sz="1400" spc="-1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the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button becomes </a:t>
            </a:r>
            <a:r>
              <a:rPr sz="1400" dirty="0">
                <a:solidFill>
                  <a:srgbClr val="D4D4D4"/>
                </a:solidFill>
                <a:latin typeface="Courier New"/>
                <a:cs typeface="Courier New"/>
              </a:rPr>
              <a:t>a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circle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.</a:t>
            </a:r>
            <a:endParaRPr sz="1400">
              <a:latin typeface="Courier New"/>
              <a:cs typeface="Courier New"/>
            </a:endParaRPr>
          </a:p>
          <a:p>
            <a:pPr marL="12700" marR="217804">
              <a:lnSpc>
                <a:spcPts val="1700"/>
              </a:lnSpc>
              <a:spcBef>
                <a:spcPts val="10"/>
              </a:spcBef>
              <a:buChar char="-"/>
              <a:tabLst>
                <a:tab pos="225425" algn="l"/>
              </a:tabLst>
            </a:pP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Create 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two </a:t>
            </a:r>
            <a:r>
              <a:rPr sz="1400" spc="-10" dirty="0">
                <a:solidFill>
                  <a:srgbClr val="02FF00"/>
                </a:solidFill>
                <a:latin typeface="Courier New"/>
                <a:cs typeface="Courier New"/>
              </a:rPr>
              <a:t>boxes</a:t>
            </a:r>
            <a:r>
              <a:rPr sz="1400" spc="-5" dirty="0">
                <a:solidFill>
                  <a:srgbClr val="02FF00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with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different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box-sizing </a:t>
            </a:r>
            <a:r>
              <a:rPr sz="1400" spc="-825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values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and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observe changes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 in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</a:t>
            </a:r>
            <a:r>
              <a:rPr sz="1400" spc="-5" dirty="0">
                <a:solidFill>
                  <a:srgbClr val="D4D4D4"/>
                </a:solidFill>
                <a:latin typeface="Courier New"/>
                <a:cs typeface="Courier New"/>
              </a:rPr>
              <a:t>box</a:t>
            </a:r>
            <a:r>
              <a:rPr sz="1400" spc="-10" dirty="0">
                <a:solidFill>
                  <a:srgbClr val="D4D4D4"/>
                </a:solidFill>
                <a:latin typeface="Courier New"/>
                <a:cs typeface="Courier New"/>
              </a:rPr>
              <a:t> model.</a:t>
            </a:r>
            <a:endParaRPr sz="14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70"/>
              </a:spcBef>
            </a:pPr>
            <a:r>
              <a:rPr spc="5" dirty="0">
                <a:solidFill>
                  <a:srgbClr val="FFFFFF"/>
                </a:solidFill>
              </a:rPr>
              <a:t>Level</a:t>
            </a:r>
            <a:r>
              <a:rPr spc="-30" dirty="0">
                <a:solidFill>
                  <a:srgbClr val="FFFFFF"/>
                </a:solidFill>
              </a:rPr>
              <a:t> </a:t>
            </a:r>
            <a:r>
              <a:rPr dirty="0">
                <a:solidFill>
                  <a:srgbClr val="FFA50A"/>
                </a:solidFill>
              </a:rPr>
              <a:t>5</a:t>
            </a:r>
          </a:p>
          <a:p>
            <a:pPr algn="ctr">
              <a:lnSpc>
                <a:spcPct val="100000"/>
              </a:lnSpc>
              <a:spcBef>
                <a:spcPts val="425"/>
              </a:spcBef>
            </a:pPr>
            <a:r>
              <a:rPr sz="1700" dirty="0"/>
              <a:t>Display</a:t>
            </a:r>
            <a:r>
              <a:rPr sz="1700" spc="-20" dirty="0"/>
              <a:t> </a:t>
            </a:r>
            <a:r>
              <a:rPr sz="1700" spc="5" dirty="0">
                <a:solidFill>
                  <a:srgbClr val="FFFFFF"/>
                </a:solidFill>
              </a:rPr>
              <a:t>and</a:t>
            </a:r>
            <a:r>
              <a:rPr sz="1700" spc="-15" dirty="0">
                <a:solidFill>
                  <a:srgbClr val="FFFFFF"/>
                </a:solidFill>
              </a:rPr>
              <a:t> </a:t>
            </a:r>
            <a:r>
              <a:rPr sz="1700" dirty="0">
                <a:solidFill>
                  <a:srgbClr val="FFFFFF"/>
                </a:solidFill>
              </a:rPr>
              <a:t>Position</a:t>
            </a:r>
            <a:endParaRPr sz="1700"/>
          </a:p>
        </p:txBody>
      </p:sp>
      <p:sp>
        <p:nvSpPr>
          <p:cNvPr id="3" name="object 3"/>
          <p:cNvSpPr txBox="1"/>
          <p:nvPr/>
        </p:nvSpPr>
        <p:spPr>
          <a:xfrm>
            <a:off x="515965" y="1525524"/>
            <a:ext cx="4443730" cy="2470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27050" indent="-514350">
              <a:lnSpc>
                <a:spcPct val="100000"/>
              </a:lnSpc>
              <a:spcBef>
                <a:spcPts val="10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Display</a:t>
            </a:r>
            <a:r>
              <a:rPr sz="3200" spc="-3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815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Responsive</a:t>
            </a:r>
            <a:r>
              <a:rPr sz="3200" spc="-5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Websites</a:t>
            </a:r>
            <a:endParaRPr sz="3200">
              <a:latin typeface="Arial MT"/>
              <a:cs typeface="Arial MT"/>
            </a:endParaRPr>
          </a:p>
          <a:p>
            <a:pPr marL="527050" indent="-514350">
              <a:lnSpc>
                <a:spcPts val="3790"/>
              </a:lnSpc>
              <a:buClr>
                <a:srgbClr val="FFA50A"/>
              </a:buClr>
              <a:buSzPct val="56250"/>
              <a:buAutoNum type="arabicPeriod" startAt="26"/>
              <a:tabLst>
                <a:tab pos="526415" algn="l"/>
                <a:tab pos="52705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Relative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Units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ts val="3815"/>
              </a:lnSpc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Position</a:t>
            </a:r>
            <a:r>
              <a:rPr sz="3200" spc="-4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Property</a:t>
            </a:r>
            <a:endParaRPr sz="3200">
              <a:latin typeface="Arial MT"/>
              <a:cs typeface="Arial MT"/>
            </a:endParaRPr>
          </a:p>
          <a:p>
            <a:pPr marL="467995" indent="-455930">
              <a:lnSpc>
                <a:spcPct val="100000"/>
              </a:lnSpc>
              <a:spcBef>
                <a:spcPts val="70"/>
              </a:spcBef>
              <a:buClr>
                <a:srgbClr val="FFA50A"/>
              </a:buClr>
              <a:buSzPct val="56250"/>
              <a:buAutoNum type="arabicPeriod" startAt="26"/>
              <a:tabLst>
                <a:tab pos="467995" algn="l"/>
                <a:tab pos="468630" algn="l"/>
              </a:tabLst>
            </a:pPr>
            <a:r>
              <a:rPr sz="3200" spc="-5" dirty="0">
                <a:solidFill>
                  <a:srgbClr val="02FF00"/>
                </a:solidFill>
                <a:latin typeface="Arial MT"/>
                <a:cs typeface="Arial MT"/>
              </a:rPr>
              <a:t>Semantic</a:t>
            </a:r>
            <a:r>
              <a:rPr sz="3200" spc="-50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3200" spc="-5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endParaRPr sz="32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529146" y="2996691"/>
            <a:ext cx="245935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Inline</a:t>
            </a:r>
            <a:r>
              <a:rPr sz="28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spc="-5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43446" y="3478276"/>
            <a:ext cx="4149725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Flow: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Stay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with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text.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Just</a:t>
            </a:r>
            <a:r>
              <a:rPr sz="16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wide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as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the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content.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No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Break: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No new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line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 between elements.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Limited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Can't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set</a:t>
            </a:r>
            <a:r>
              <a:rPr sz="16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size easily.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&lt;span&gt;,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&lt;a&gt;,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&lt;strong&gt;,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&lt;em&gt;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8345" y="2996691"/>
            <a:ext cx="247840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Block</a:t>
            </a:r>
            <a:r>
              <a:rPr sz="28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80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2645" y="3478276"/>
            <a:ext cx="3968750" cy="14052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New</a:t>
            </a:r>
            <a:r>
              <a:rPr sz="16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Line: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Start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on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new line.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8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Full</a:t>
            </a:r>
            <a:r>
              <a:rPr sz="16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Width: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Take up all horizontal space.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90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Styling: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have</a:t>
            </a:r>
            <a:r>
              <a:rPr sz="1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margins and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padding.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265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Size:</a:t>
            </a:r>
            <a:r>
              <a:rPr sz="1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Width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and height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 MT"/>
                <a:cs typeface="Arial MT"/>
              </a:rPr>
              <a:t>be</a:t>
            </a:r>
            <a:r>
              <a:rPr sz="1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600" dirty="0">
                <a:solidFill>
                  <a:srgbClr val="FFFFFF"/>
                </a:solidFill>
                <a:latin typeface="Arial MT"/>
                <a:cs typeface="Arial MT"/>
              </a:rPr>
              <a:t>set.</a:t>
            </a:r>
            <a:endParaRPr sz="16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384"/>
              </a:spcBef>
              <a:buClr>
                <a:srgbClr val="FFFFFF"/>
              </a:buClr>
              <a:buSzPct val="112500"/>
              <a:buChar char="●"/>
              <a:tabLst>
                <a:tab pos="354965" algn="l"/>
                <a:tab pos="355600" algn="l"/>
              </a:tabLst>
            </a:pPr>
            <a:r>
              <a:rPr sz="1600" spc="-5" dirty="0">
                <a:solidFill>
                  <a:srgbClr val="FFA50A"/>
                </a:solidFill>
                <a:latin typeface="Arial MT"/>
                <a:cs typeface="Arial MT"/>
              </a:rPr>
              <a:t>Examples:</a:t>
            </a:r>
            <a:r>
              <a:rPr sz="1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&lt;div&gt;,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&lt;p&gt;,</a:t>
            </a:r>
            <a:r>
              <a:rPr sz="1600" spc="1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&lt;h1&gt;,</a:t>
            </a:r>
            <a:r>
              <a:rPr sz="1600" spc="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&lt;ul&gt;,</a:t>
            </a:r>
            <a:r>
              <a:rPr sz="160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600" spc="-5" dirty="0">
                <a:solidFill>
                  <a:srgbClr val="00FF00"/>
                </a:solidFill>
                <a:latin typeface="Arial MT"/>
                <a:cs typeface="Arial MT"/>
              </a:rPr>
              <a:t>&lt;li&gt;.</a:t>
            </a:r>
            <a:endParaRPr sz="1600">
              <a:latin typeface="Arial MT"/>
              <a:cs typeface="Arial M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44561" y="52832"/>
            <a:ext cx="72548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15" dirty="0">
                <a:solidFill>
                  <a:srgbClr val="FFFFFF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(</a:t>
            </a:r>
            <a:r>
              <a:rPr sz="1600" spc="-5" dirty="0">
                <a:solidFill>
                  <a:srgbClr val="FFA50A"/>
                </a:solidFill>
              </a:rPr>
              <a:t>Block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dirty="0">
                <a:solidFill>
                  <a:srgbClr val="FFA50A"/>
                </a:solidFill>
              </a:rPr>
              <a:t>/ </a:t>
            </a:r>
            <a:r>
              <a:rPr sz="1600" spc="-5" dirty="0">
                <a:solidFill>
                  <a:srgbClr val="FFA50A"/>
                </a:solidFill>
              </a:rPr>
              <a:t>Inline</a:t>
            </a:r>
            <a:r>
              <a:rPr sz="1600" spc="-15" dirty="0">
                <a:solidFill>
                  <a:srgbClr val="FFA50A"/>
                </a:solidFill>
              </a:rPr>
              <a:t> </a:t>
            </a:r>
            <a:r>
              <a:rPr sz="1600" spc="-5" dirty="0">
                <a:solidFill>
                  <a:srgbClr val="FFFFFF"/>
                </a:solidFill>
              </a:rPr>
              <a:t>Elements)</a:t>
            </a:r>
            <a:endParaRPr sz="160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60039" y="900953"/>
            <a:ext cx="1855196" cy="1820713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77300" y="801484"/>
            <a:ext cx="1992574" cy="2007499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78756" y="52832"/>
            <a:ext cx="618617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29627" y="900953"/>
            <a:ext cx="2975737" cy="1940923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431" y="900953"/>
            <a:ext cx="4535439" cy="351974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79746" y="900953"/>
            <a:ext cx="1285553" cy="352088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72443" y="141732"/>
            <a:ext cx="559879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2000" dirty="0">
                <a:solidFill>
                  <a:srgbClr val="FFA50A"/>
                </a:solidFill>
              </a:rPr>
              <a:t>(Inline</a:t>
            </a:r>
            <a:r>
              <a:rPr sz="2000" spc="5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19521" y="3319779"/>
            <a:ext cx="5907405" cy="148844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355600" marR="147320" indent="-34290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 Application: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Apply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directly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HTML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using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83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One-off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Changes: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Ideal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single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 unique style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alterations.</a:t>
            </a:r>
            <a:endParaRPr sz="1600">
              <a:latin typeface="Calibri"/>
              <a:cs typeface="Calibri"/>
            </a:endParaRPr>
          </a:p>
          <a:p>
            <a:pPr marL="355600" indent="-342900">
              <a:lnSpc>
                <a:spcPts val="1910"/>
              </a:lnSpc>
              <a:spcBef>
                <a:spcPts val="9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Can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Be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Cluttered: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May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lead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cluttered</a:t>
            </a:r>
            <a:r>
              <a:rPr sz="1600" b="1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 if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extensively.</a:t>
            </a:r>
            <a:endParaRPr sz="1600">
              <a:latin typeface="Calibri"/>
              <a:cs typeface="Calibri"/>
            </a:endParaRPr>
          </a:p>
          <a:p>
            <a:pPr marL="355600" marR="97790" indent="-342900">
              <a:lnSpc>
                <a:spcPts val="1900"/>
              </a:lnSpc>
              <a:spcBef>
                <a:spcPts val="6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Limited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Reusability: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Reduces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reusability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rules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larger </a:t>
            </a:r>
            <a:r>
              <a:rPr sz="1600" b="1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projects.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25237" y="786651"/>
            <a:ext cx="8823325" cy="2467610"/>
            <a:chOff x="225237" y="786651"/>
            <a:chExt cx="8823325" cy="246761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884193" y="786651"/>
              <a:ext cx="4163969" cy="246753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5237" y="847164"/>
              <a:ext cx="4658956" cy="24070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35893" y="52832"/>
            <a:ext cx="627189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8879" y="892700"/>
            <a:ext cx="3141585" cy="252937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6522" y="892699"/>
            <a:ext cx="4345835" cy="338327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698879" y="3518713"/>
            <a:ext cx="2540000" cy="64769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46137" y="52832"/>
            <a:ext cx="745172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0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Inline-Block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5607" y="900953"/>
            <a:ext cx="4451719" cy="3466825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2935" y="900953"/>
            <a:ext cx="3795054" cy="2423347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802935" y="3441700"/>
            <a:ext cx="3795054" cy="123948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97012" y="52832"/>
            <a:ext cx="614997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26.</a:t>
            </a:r>
            <a:r>
              <a:rPr spc="-1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Display</a:t>
            </a:r>
            <a:r>
              <a:rPr spc="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(</a:t>
            </a:r>
            <a:r>
              <a:rPr sz="3200" spc="-5" dirty="0">
                <a:solidFill>
                  <a:srgbClr val="FFA50A"/>
                </a:solidFill>
              </a:rPr>
              <a:t>None</a:t>
            </a:r>
            <a:r>
              <a:rPr sz="3200" spc="-5" dirty="0">
                <a:solidFill>
                  <a:srgbClr val="FFFFFF"/>
                </a:solidFill>
              </a:rPr>
              <a:t>)</a:t>
            </a:r>
            <a:endParaRPr sz="32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82326" y="808564"/>
            <a:ext cx="3740149" cy="2311398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6042" y="808564"/>
            <a:ext cx="4715027" cy="416392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982326" y="3203687"/>
            <a:ext cx="898778" cy="1768796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47343"/>
            <a:ext cx="5830824" cy="38831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59730" y="1284223"/>
            <a:ext cx="5282565" cy="186690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374650" indent="-361950">
              <a:lnSpc>
                <a:spcPct val="100000"/>
              </a:lnSpc>
              <a:spcBef>
                <a:spcPts val="484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Adapts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different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screen</a:t>
            </a:r>
            <a:r>
              <a:rPr sz="2100" spc="-1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sizes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Flexible</a:t>
            </a:r>
            <a:r>
              <a:rPr sz="2100" spc="-5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layouts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5"/>
              </a:spcBef>
              <a:buClr>
                <a:srgbClr val="FFFFFF"/>
              </a:buClr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A50A"/>
                </a:solidFill>
                <a:latin typeface="Arial MT"/>
                <a:cs typeface="Arial MT"/>
              </a:rPr>
              <a:t>Optimizes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images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and</a:t>
            </a:r>
            <a:r>
              <a:rPr sz="21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assets</a:t>
            </a:r>
            <a:endParaRPr sz="2100">
              <a:latin typeface="Arial MT"/>
              <a:cs typeface="Arial MT"/>
            </a:endParaRPr>
          </a:p>
          <a:p>
            <a:pPr marL="374650" marR="5080" indent="-361950">
              <a:lnSpc>
                <a:spcPts val="2900"/>
              </a:lnSpc>
              <a:spcBef>
                <a:spcPts val="85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Enhances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user experience on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mobile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and </a:t>
            </a:r>
            <a:r>
              <a:rPr sz="2100" spc="-57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00FF00"/>
                </a:solidFill>
                <a:latin typeface="Arial MT"/>
                <a:cs typeface="Arial MT"/>
              </a:rPr>
              <a:t>desktop</a:t>
            </a:r>
            <a:endParaRPr sz="21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487" y="1359407"/>
            <a:ext cx="2221992" cy="354787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93875" y="52832"/>
            <a:ext cx="55543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27.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Responsive</a:t>
            </a:r>
            <a:r>
              <a:rPr spc="-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Website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1082" y="743361"/>
            <a:ext cx="7621833" cy="429418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84436" y="52832"/>
            <a:ext cx="417385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3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2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761" y="52832"/>
            <a:ext cx="583184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 </a:t>
            </a:r>
            <a:r>
              <a:rPr spc="10" dirty="0">
                <a:solidFill>
                  <a:srgbClr val="FFFFFF"/>
                </a:solidFill>
              </a:rPr>
              <a:t>Units </a:t>
            </a:r>
            <a:r>
              <a:rPr sz="2000" spc="-5" dirty="0">
                <a:solidFill>
                  <a:srgbClr val="FFFFFF"/>
                </a:solidFill>
              </a:rPr>
              <a:t>(Percentage)</a:t>
            </a:r>
            <a:endParaRPr sz="20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289257" y="753771"/>
            <a:ext cx="2623666" cy="195396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3547" y="753772"/>
            <a:ext cx="3769022" cy="3210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51480" y="753772"/>
            <a:ext cx="1953961" cy="195396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64260" y="4147820"/>
            <a:ext cx="595884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parents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24868" y="52832"/>
            <a:ext cx="489394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8835"/>
            <a:ext cx="599884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Unit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Sized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to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parent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Scalability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easy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scaling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Font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 Sizing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setting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font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sizes adaptively.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8474" y="698873"/>
            <a:ext cx="2290568" cy="1872876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9819" y="681461"/>
            <a:ext cx="2934652" cy="3367326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974105" y="698873"/>
            <a:ext cx="1407415" cy="2014059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44700" y="52832"/>
            <a:ext cx="505460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(REM)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64260" y="4147820"/>
            <a:ext cx="6460490" cy="84581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Relative Sizing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Facilitates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dynamic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sizing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relative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root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element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3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Adaptability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2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Ensures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responsiveness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various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screens.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2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Dimensions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Quickly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set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width</a:t>
            </a:r>
            <a:r>
              <a:rPr sz="18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height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as 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percentage.</a:t>
            </a:r>
            <a:endParaRPr sz="18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39242" y="697312"/>
            <a:ext cx="2665538" cy="2179468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8445" y="697312"/>
            <a:ext cx="2902350" cy="336495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75354" y="699325"/>
            <a:ext cx="2698071" cy="256494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56581" y="52832"/>
            <a:ext cx="543052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28.</a:t>
            </a:r>
            <a:r>
              <a:rPr spc="-20" dirty="0">
                <a:solidFill>
                  <a:srgbClr val="FFA50A"/>
                </a:solidFill>
              </a:rPr>
              <a:t> </a:t>
            </a:r>
            <a:r>
              <a:rPr spc="10" dirty="0">
                <a:solidFill>
                  <a:srgbClr val="02FF00"/>
                </a:solidFill>
              </a:rPr>
              <a:t>Relative</a:t>
            </a:r>
            <a:r>
              <a:rPr spc="-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Units</a:t>
            </a:r>
            <a:r>
              <a:rPr spc="-10" dirty="0">
                <a:solidFill>
                  <a:srgbClr val="FFFFFF"/>
                </a:solidFill>
              </a:rPr>
              <a:t> </a:t>
            </a:r>
            <a:r>
              <a:rPr sz="2000" dirty="0">
                <a:solidFill>
                  <a:srgbClr val="FFFFFF"/>
                </a:solidFill>
              </a:rPr>
              <a:t>(VW/VH)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70837" y="3701796"/>
            <a:ext cx="6273800" cy="130556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298450" marR="171450" indent="-285750">
              <a:lnSpc>
                <a:spcPct val="101400"/>
              </a:lnSpc>
              <a:spcBef>
                <a:spcPts val="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Viewport Relative Units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Units based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viewport's width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(vw) or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 (vh)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responsive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design.</a:t>
            </a:r>
            <a:endParaRPr sz="14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2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Responsive Layouts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Essential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 creating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adaptive layouts;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e.g.,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height: 100vh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for </a:t>
            </a:r>
            <a:r>
              <a:rPr sz="1400" spc="-30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full-screen</a:t>
            </a:r>
            <a:r>
              <a:rPr sz="14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sections.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ts val="16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400" b="1" spc="-5" dirty="0">
                <a:solidFill>
                  <a:srgbClr val="FFA50A"/>
                </a:solidFill>
                <a:latin typeface="Calibri"/>
                <a:cs typeface="Calibri"/>
              </a:rPr>
              <a:t>Element </a:t>
            </a:r>
            <a:r>
              <a:rPr sz="1400" b="1" dirty="0">
                <a:solidFill>
                  <a:srgbClr val="FFA50A"/>
                </a:solidFill>
                <a:latin typeface="Calibri"/>
                <a:cs typeface="Calibri"/>
              </a:rPr>
              <a:t>Sizing</a:t>
            </a:r>
            <a:r>
              <a:rPr sz="14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4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Useful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defining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 heights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widths that</a:t>
            </a:r>
            <a:r>
              <a:rPr sz="14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scale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 with</a:t>
            </a: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02FF00"/>
                </a:solidFill>
                <a:latin typeface="Calibri"/>
                <a:cs typeface="Calibri"/>
              </a:rPr>
              <a:t>the</a:t>
            </a:r>
            <a:endParaRPr sz="14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25"/>
              </a:spcBef>
            </a:pPr>
            <a:r>
              <a:rPr sz="1400" spc="-5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4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3862" y="769528"/>
            <a:ext cx="3150561" cy="2749085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20254" y="749938"/>
            <a:ext cx="3150560" cy="27686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2425" y="141732"/>
            <a:ext cx="589851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(Internal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59008" y="3483355"/>
            <a:ext cx="6266815" cy="1391285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 marL="355600" marR="365125" indent="-342900">
              <a:lnSpc>
                <a:spcPts val="2090"/>
              </a:lnSpc>
              <a:spcBef>
                <a:spcPts val="225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Embedded CSS: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are placed within</a:t>
            </a:r>
            <a:r>
              <a:rPr sz="18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&lt;style&gt;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tags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in 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head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section.</a:t>
            </a:r>
            <a:endParaRPr sz="1800">
              <a:latin typeface="Calibri"/>
              <a:cs typeface="Calibri"/>
            </a:endParaRPr>
          </a:p>
          <a:p>
            <a:pPr marL="355600" indent="-342900">
              <a:lnSpc>
                <a:spcPts val="2150"/>
              </a:lnSpc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Cleaner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 than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Inline:</a:t>
            </a:r>
            <a:r>
              <a:rPr sz="18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More organized</a:t>
            </a:r>
            <a:r>
              <a:rPr sz="18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compared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to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inline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FFFFFF"/>
                </a:solidFill>
                <a:latin typeface="Calibri"/>
                <a:cs typeface="Calibri"/>
              </a:rPr>
              <a:t>styles.</a:t>
            </a:r>
            <a:endParaRPr sz="1800">
              <a:latin typeface="Calibri"/>
              <a:cs typeface="Calibri"/>
            </a:endParaRPr>
          </a:p>
          <a:p>
            <a:pPr marL="355600" marR="365125" indent="-342900">
              <a:lnSpc>
                <a:spcPts val="2110"/>
              </a:lnSpc>
              <a:spcBef>
                <a:spcPts val="140"/>
              </a:spcBef>
              <a:buFont typeface="Arial MT"/>
              <a:buChar char="•"/>
              <a:tabLst>
                <a:tab pos="354965" algn="l"/>
                <a:tab pos="35560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Reusable </a:t>
            </a: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Styles:</a:t>
            </a:r>
            <a:r>
              <a:rPr sz="18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Allows 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 some </a:t>
            </a:r>
            <a:r>
              <a:rPr sz="18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800" b="1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styles across</a:t>
            </a:r>
            <a:r>
              <a:rPr sz="18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800" b="1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b="1" spc="-5" dirty="0">
                <a:solidFill>
                  <a:srgbClr val="FFFFFF"/>
                </a:solidFill>
                <a:latin typeface="Calibri"/>
                <a:cs typeface="Calibri"/>
              </a:rPr>
              <a:t>page.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79772" y="663575"/>
            <a:ext cx="8757285" cy="2671445"/>
            <a:chOff x="279772" y="663575"/>
            <a:chExt cx="8757285" cy="267144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9772" y="744818"/>
              <a:ext cx="4199756" cy="2509371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479530" y="663575"/>
              <a:ext cx="4557311" cy="26712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6594" y="900953"/>
            <a:ext cx="8219114" cy="240141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9816" y="3694684"/>
            <a:ext cx="6591934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34988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Static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(default)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follow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normal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document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flow.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(top,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right,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bottom,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left,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would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not work)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Element's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 adjusted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its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normal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nearest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positioned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ancestor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Fixed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positioned relative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viewport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,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does not move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on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 scroll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16702" y="52832"/>
            <a:ext cx="48952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-10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55761" y="834226"/>
            <a:ext cx="2679334" cy="179672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974" y="834226"/>
            <a:ext cx="2188137" cy="42010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655761" y="2720298"/>
            <a:ext cx="3162735" cy="221610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0596" y="52832"/>
            <a:ext cx="6089650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" dirty="0">
                <a:solidFill>
                  <a:srgbClr val="FFA50A"/>
                </a:solidFill>
              </a:rPr>
              <a:t>29.</a:t>
            </a:r>
            <a:r>
              <a:rPr spc="-5" dirty="0">
                <a:solidFill>
                  <a:srgbClr val="FFA50A"/>
                </a:solidFill>
              </a:rPr>
              <a:t> </a:t>
            </a:r>
            <a:r>
              <a:rPr spc="5" dirty="0">
                <a:solidFill>
                  <a:srgbClr val="02FF00"/>
                </a:solidFill>
              </a:rPr>
              <a:t>Position</a:t>
            </a:r>
            <a:r>
              <a:rPr spc="15" dirty="0">
                <a:solidFill>
                  <a:srgbClr val="02FF00"/>
                </a:solidFill>
              </a:rPr>
              <a:t> </a:t>
            </a:r>
            <a:r>
              <a:rPr spc="10" dirty="0">
                <a:solidFill>
                  <a:srgbClr val="FFFFFF"/>
                </a:solidFill>
              </a:rPr>
              <a:t>Property </a:t>
            </a:r>
            <a:r>
              <a:rPr sz="2000" dirty="0">
                <a:solidFill>
                  <a:srgbClr val="FFFFFF"/>
                </a:solidFill>
              </a:rPr>
              <a:t>(z</a:t>
            </a:r>
            <a:r>
              <a:rPr sz="2000" spc="-5" dirty="0">
                <a:solidFill>
                  <a:srgbClr val="FFFFFF"/>
                </a:solidFill>
              </a:rPr>
              <a:t> index)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633808" y="774700"/>
            <a:ext cx="5901690" cy="1732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marR="215265" indent="-285750">
              <a:lnSpc>
                <a:spcPct val="10000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Stacking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Order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stacking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elements along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Z-axis.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Position Context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Only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applies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 with position set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relative, absolute, fixed,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sticky.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Integer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Accepts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integer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including negative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numbers.</a:t>
            </a:r>
            <a:endParaRPr sz="1600">
              <a:latin typeface="Calibri"/>
              <a:cs typeface="Calibri"/>
            </a:endParaRPr>
          </a:p>
          <a:p>
            <a:pPr marL="298450" marR="411480" indent="-285750">
              <a:lnSpc>
                <a:spcPts val="1920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Higher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An element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higher</a:t>
            </a:r>
            <a:r>
              <a:rPr sz="16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z-index value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appears </a:t>
            </a:r>
            <a:r>
              <a:rPr sz="1600" spc="-34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above others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17713" y="730055"/>
            <a:ext cx="7298055" cy="4200525"/>
            <a:chOff x="217713" y="730055"/>
            <a:chExt cx="7298055" cy="420052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55068" y="3099940"/>
              <a:ext cx="3004599" cy="183051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98039" y="3099939"/>
              <a:ext cx="1917678" cy="183051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17713" y="730055"/>
              <a:ext cx="2298982" cy="420039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39605" y="151891"/>
            <a:ext cx="392302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31.</a:t>
            </a:r>
            <a:r>
              <a:rPr spc="-25" dirty="0">
                <a:solidFill>
                  <a:srgbClr val="FFA50A"/>
                </a:solidFill>
              </a:rPr>
              <a:t> </a:t>
            </a:r>
            <a:r>
              <a:rPr sz="3600" spc="-5" dirty="0"/>
              <a:t>Float</a:t>
            </a:r>
            <a:r>
              <a:rPr sz="3600" spc="-35" dirty="0"/>
              <a:t> </a:t>
            </a:r>
            <a:r>
              <a:rPr sz="3600" spc="-5" dirty="0">
                <a:solidFill>
                  <a:srgbClr val="FF9900"/>
                </a:solidFill>
              </a:rPr>
              <a:t>Property</a:t>
            </a:r>
            <a:endParaRPr sz="3600"/>
          </a:p>
        </p:txBody>
      </p:sp>
      <p:sp>
        <p:nvSpPr>
          <p:cNvPr id="3" name="object 3"/>
          <p:cNvSpPr txBox="1"/>
          <p:nvPr/>
        </p:nvSpPr>
        <p:spPr>
          <a:xfrm>
            <a:off x="2675840" y="786891"/>
            <a:ext cx="6245860" cy="12446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98450" marR="219075" indent="-285750">
              <a:lnSpc>
                <a:spcPts val="1900"/>
              </a:lnSpc>
              <a:spcBef>
                <a:spcPts val="18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Element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elements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be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aligned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right </a:t>
            </a:r>
            <a:r>
              <a:rPr sz="1600" spc="-3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their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containing element.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3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Values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Can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take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values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like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"left",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"right",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"none"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determine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endParaRPr sz="1600">
              <a:latin typeface="Calibri"/>
              <a:cs typeface="Calibri"/>
            </a:endParaRPr>
          </a:p>
          <a:p>
            <a:pPr marL="298450">
              <a:lnSpc>
                <a:spcPts val="1910"/>
              </a:lnSpc>
              <a:spcBef>
                <a:spcPts val="70"/>
              </a:spcBef>
            </a:pP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floating</a:t>
            </a:r>
            <a:r>
              <a:rPr sz="16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Old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Technique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Less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commonly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with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advent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Flexbox.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8778" y="765116"/>
            <a:ext cx="2491920" cy="416363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5168" y="2092887"/>
            <a:ext cx="3465094" cy="1356473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15168" y="3545654"/>
            <a:ext cx="3465094" cy="1360836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95092" y="113791"/>
            <a:ext cx="5009515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32.</a:t>
            </a:r>
            <a:r>
              <a:rPr sz="3900" spc="-15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900" spc="15" dirty="0">
                <a:solidFill>
                  <a:srgbClr val="FFFFFF"/>
                </a:solidFill>
                <a:latin typeface="Comic Sans MS"/>
                <a:cs typeface="Comic Sans MS"/>
              </a:rPr>
              <a:t>What</a:t>
            </a:r>
            <a:r>
              <a:rPr sz="3900" dirty="0">
                <a:solidFill>
                  <a:srgbClr val="FFFFFF"/>
                </a:solidFill>
                <a:latin typeface="Comic Sans MS"/>
                <a:cs typeface="Comic Sans MS"/>
              </a:rPr>
              <a:t> is </a:t>
            </a:r>
            <a:r>
              <a:rPr sz="3900" spc="10" dirty="0">
                <a:solidFill>
                  <a:srgbClr val="02FF00"/>
                </a:solidFill>
                <a:latin typeface="Comic Sans MS"/>
                <a:cs typeface="Comic Sans MS"/>
              </a:rPr>
              <a:t>Flexbox?</a:t>
            </a:r>
            <a:endParaRPr sz="39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06168" y="1786430"/>
            <a:ext cx="6923314" cy="311068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25386" y="980947"/>
            <a:ext cx="7830184" cy="58039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2200"/>
              </a:lnSpc>
              <a:spcBef>
                <a:spcPts val="50"/>
              </a:spcBef>
            </a:pPr>
            <a:r>
              <a:rPr sz="1800" u="sng" spc="-5" dirty="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cs typeface="Calibri"/>
              </a:rPr>
              <a:t>Flexbox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one-dimensional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layout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method</a:t>
            </a:r>
            <a:r>
              <a:rPr sz="18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arranging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items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in</a:t>
            </a:r>
            <a:r>
              <a:rPr sz="1800" spc="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rows</a:t>
            </a:r>
            <a:r>
              <a:rPr sz="18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02FF00"/>
                </a:solidFill>
                <a:latin typeface="Calibri"/>
                <a:cs typeface="Calibri"/>
              </a:rPr>
              <a:t>or</a:t>
            </a:r>
            <a:r>
              <a:rPr sz="1800" spc="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02FF00"/>
                </a:solidFill>
                <a:latin typeface="Calibri"/>
                <a:cs typeface="Calibri"/>
              </a:rPr>
              <a:t>columns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. </a:t>
            </a:r>
            <a:r>
              <a:rPr sz="1800" spc="-3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i="1" dirty="0">
                <a:solidFill>
                  <a:srgbClr val="FFFFFF"/>
                </a:solidFill>
                <a:latin typeface="Calibri"/>
                <a:cs typeface="Calibri"/>
              </a:rPr>
              <a:t>flex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(expand)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fill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additional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shrink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fit</a:t>
            </a:r>
            <a:r>
              <a:rPr sz="18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into</a:t>
            </a:r>
            <a:r>
              <a:rPr sz="18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smaller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FFFFFF"/>
                </a:solidFill>
                <a:latin typeface="Calibri"/>
                <a:cs typeface="Calibri"/>
              </a:rPr>
              <a:t>spaces.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772980" y="151891"/>
            <a:ext cx="3256279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33.</a:t>
            </a:r>
            <a:r>
              <a:rPr sz="3900" spc="-4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dirty="0">
                <a:solidFill>
                  <a:srgbClr val="00FF00"/>
                </a:solidFill>
                <a:latin typeface="Comic Sans MS"/>
                <a:cs typeface="Comic Sans MS"/>
              </a:rPr>
              <a:t>Flex</a:t>
            </a:r>
            <a:r>
              <a:rPr sz="3600" spc="-45" dirty="0">
                <a:solidFill>
                  <a:srgbClr val="00FF00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FF9900"/>
                </a:solidFill>
                <a:latin typeface="Comic Sans MS"/>
                <a:cs typeface="Comic Sans MS"/>
              </a:rPr>
              <a:t>Model</a:t>
            </a:r>
            <a:endParaRPr sz="3600">
              <a:latin typeface="Comic Sans MS"/>
              <a:cs typeface="Comic Sans M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0678" y="1070161"/>
            <a:ext cx="6299752" cy="372614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926380" y="1237996"/>
            <a:ext cx="18859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display:</a:t>
            </a:r>
            <a:r>
              <a:rPr sz="2800" spc="-85" dirty="0">
                <a:solidFill>
                  <a:srgbClr val="02FF00"/>
                </a:solidFill>
                <a:latin typeface="Arial MT"/>
                <a:cs typeface="Arial MT"/>
              </a:rPr>
              <a:t> </a:t>
            </a:r>
            <a:r>
              <a:rPr sz="2800" dirty="0">
                <a:solidFill>
                  <a:srgbClr val="02FF00"/>
                </a:solidFill>
                <a:latin typeface="Arial MT"/>
                <a:cs typeface="Arial MT"/>
              </a:rPr>
              <a:t>flex</a:t>
            </a:r>
            <a:endParaRPr sz="2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3755" y="2239359"/>
            <a:ext cx="5163266" cy="271071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2495" y="805179"/>
            <a:ext cx="859726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Property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Name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flex-direction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property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used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direction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container.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Row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row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10" dirty="0">
                <a:solidFill>
                  <a:srgbClr val="FFFFFF"/>
                </a:solidFill>
                <a:latin typeface="Calibri"/>
                <a:cs typeface="Calibri"/>
              </a:rPr>
              <a:t>aligns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horizontally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a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left-to-right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fashion.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Column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Layout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value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stacks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flex items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vertically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from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top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bottom.</a:t>
            </a:r>
            <a:endParaRPr sz="1600">
              <a:latin typeface="Calibri"/>
              <a:cs typeface="Calibri"/>
            </a:endParaRPr>
          </a:p>
          <a:p>
            <a:pPr marL="298450" marR="5080" indent="-285750">
              <a:lnSpc>
                <a:spcPct val="100000"/>
              </a:lnSpc>
              <a:spcBef>
                <a:spcPts val="7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Reverse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Direction</a:t>
            </a:r>
            <a:r>
              <a:rPr sz="16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6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Adding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-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row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column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(as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row-reverse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column-reverse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)</a:t>
            </a:r>
            <a:r>
              <a:rPr sz="1600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reverses </a:t>
            </a:r>
            <a:r>
              <a:rPr sz="1600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 order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FFFFFF"/>
                </a:solidFill>
                <a:latin typeface="Calibri"/>
                <a:cs typeface="Calibri"/>
              </a:rPr>
              <a:t>of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Calibri"/>
                <a:cs typeface="Calibri"/>
              </a:rPr>
              <a:t>items.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92856" y="771884"/>
            <a:ext cx="3936712" cy="16240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5274" y="771885"/>
            <a:ext cx="2798089" cy="431240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192856" y="2571750"/>
            <a:ext cx="4734979" cy="176204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32411" y="151891"/>
            <a:ext cx="473710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34.</a:t>
            </a:r>
            <a:r>
              <a:rPr spc="-10" dirty="0">
                <a:solidFill>
                  <a:srgbClr val="FFA50A"/>
                </a:solidFill>
              </a:rPr>
              <a:t> </a:t>
            </a:r>
            <a:r>
              <a:rPr sz="3600" spc="-5" dirty="0"/>
              <a:t>Flexbox</a:t>
            </a:r>
            <a:r>
              <a:rPr sz="3600" spc="-25" dirty="0"/>
              <a:t> </a:t>
            </a:r>
            <a:r>
              <a:rPr sz="3600" spc="-5" dirty="0">
                <a:solidFill>
                  <a:srgbClr val="FF9900"/>
                </a:solidFill>
              </a:rPr>
              <a:t>Direction</a:t>
            </a:r>
            <a:endParaRPr sz="360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4956" y="873149"/>
            <a:ext cx="3278065" cy="4125971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445580" y="873149"/>
            <a:ext cx="3801958" cy="3768461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7832" y="758941"/>
            <a:ext cx="2973012" cy="4325353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611208" y="779779"/>
            <a:ext cx="5231765" cy="1936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25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Alignment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flex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along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main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flex-start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 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start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endParaRPr sz="1800">
              <a:latin typeface="Calibri"/>
              <a:cs typeface="Calibri"/>
            </a:endParaRPr>
          </a:p>
          <a:p>
            <a:pPr marL="298450">
              <a:lnSpc>
                <a:spcPct val="100000"/>
              </a:lnSpc>
              <a:spcBef>
                <a:spcPts val="45"/>
              </a:spcBef>
            </a:pP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spcBef>
                <a:spcPts val="5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flex-end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align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to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 end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of 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ts val="212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5" dirty="0">
                <a:solidFill>
                  <a:srgbClr val="FFA50A"/>
                </a:solidFill>
                <a:latin typeface="Calibri"/>
                <a:cs typeface="Calibri"/>
              </a:rPr>
              <a:t>Center</a:t>
            </a:r>
            <a:r>
              <a:rPr sz="1800" spc="-5" dirty="0">
                <a:solidFill>
                  <a:srgbClr val="FFA50A"/>
                </a:solidFill>
                <a:latin typeface="Calibri"/>
                <a:cs typeface="Calibri"/>
              </a:rPr>
              <a:t>:</a:t>
            </a:r>
            <a:r>
              <a:rPr sz="1800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are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cantered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800" spc="1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flex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container.</a:t>
            </a:r>
            <a:endParaRPr sz="1800">
              <a:latin typeface="Calibri"/>
              <a:cs typeface="Calibri"/>
            </a:endParaRPr>
          </a:p>
          <a:p>
            <a:pPr marL="298450" marR="710565" indent="-285750">
              <a:lnSpc>
                <a:spcPts val="209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800" b="1" spc="-10" dirty="0">
                <a:solidFill>
                  <a:srgbClr val="FFA50A"/>
                </a:solidFill>
                <a:latin typeface="Calibri"/>
                <a:cs typeface="Calibri"/>
              </a:rPr>
              <a:t>space-between/space-around/space-evenly</a:t>
            </a:r>
            <a:r>
              <a:rPr sz="1800" spc="-10" dirty="0">
                <a:solidFill>
                  <a:srgbClr val="FFA50A"/>
                </a:solidFill>
                <a:latin typeface="Calibri"/>
                <a:cs typeface="Calibri"/>
              </a:rPr>
              <a:t>: </a:t>
            </a:r>
            <a:r>
              <a:rPr sz="1800" spc="-39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Distributes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space</a:t>
            </a:r>
            <a:r>
              <a:rPr sz="18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between</a:t>
            </a:r>
            <a:r>
              <a:rPr sz="18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items</a:t>
            </a:r>
            <a:r>
              <a:rPr sz="18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800" spc="-5" dirty="0">
                <a:solidFill>
                  <a:srgbClr val="D1D5DB"/>
                </a:solidFill>
                <a:latin typeface="Calibri"/>
                <a:cs typeface="Calibri"/>
              </a:rPr>
              <a:t>evenly.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4168" y="141732"/>
            <a:ext cx="5935345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3.</a:t>
            </a:r>
            <a:r>
              <a:rPr spc="15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Including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Styles</a:t>
            </a:r>
            <a:r>
              <a:rPr sz="3200" spc="15" dirty="0">
                <a:solidFill>
                  <a:srgbClr val="02FF00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(External</a:t>
            </a:r>
            <a:r>
              <a:rPr sz="2000" dirty="0">
                <a:solidFill>
                  <a:srgbClr val="FFA50A"/>
                </a:solidFill>
              </a:rPr>
              <a:t> </a:t>
            </a:r>
            <a:r>
              <a:rPr sz="2000" spc="-5" dirty="0">
                <a:solidFill>
                  <a:srgbClr val="FFA50A"/>
                </a:solidFill>
              </a:rPr>
              <a:t>Styling)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248193" y="3481323"/>
            <a:ext cx="6546215" cy="1247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1910"/>
              </a:lnSpc>
              <a:spcBef>
                <a:spcPts val="100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Separate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CSS</a:t>
            </a:r>
            <a:r>
              <a:rPr sz="1600" b="1" spc="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Stores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styles in</a:t>
            </a:r>
            <a:r>
              <a:rPr sz="1600" b="1" spc="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separate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.css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file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,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linked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895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Reusable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Enables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style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reuse</a:t>
            </a:r>
            <a:r>
              <a:rPr sz="1600" b="1" spc="-2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across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multiple</a:t>
            </a:r>
            <a:r>
              <a:rPr sz="1600" b="1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webpages.</a:t>
            </a:r>
            <a:endParaRPr sz="1600">
              <a:latin typeface="Calibri"/>
              <a:cs typeface="Calibri"/>
            </a:endParaRPr>
          </a:p>
          <a:p>
            <a:pPr marL="298450" indent="-285750">
              <a:lnSpc>
                <a:spcPts val="1910"/>
              </a:lnSpc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Link in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HTML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Use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&lt;link&gt;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tag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within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spc="-5" dirty="0">
                <a:solidFill>
                  <a:srgbClr val="02FF00"/>
                </a:solidFill>
                <a:latin typeface="Calibri"/>
                <a:cs typeface="Calibri"/>
              </a:rPr>
              <a:t>&lt;head&gt;</a:t>
            </a:r>
            <a:r>
              <a:rPr sz="1600" b="1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link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CSS.</a:t>
            </a:r>
            <a:endParaRPr sz="1600">
              <a:latin typeface="Calibri"/>
              <a:cs typeface="Calibri"/>
            </a:endParaRPr>
          </a:p>
          <a:p>
            <a:pPr marL="298450" marR="405765" indent="-285750">
              <a:lnSpc>
                <a:spcPts val="1900"/>
              </a:lnSpc>
              <a:spcBef>
                <a:spcPts val="175"/>
              </a:spcBef>
              <a:buFont typeface="Arial MT"/>
              <a:buChar char="•"/>
              <a:tabLst>
                <a:tab pos="297815" algn="l"/>
                <a:tab pos="298450" algn="l"/>
              </a:tabLst>
            </a:pP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Relative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dirty="0">
                <a:solidFill>
                  <a:srgbClr val="FFA50A"/>
                </a:solidFill>
                <a:latin typeface="Calibri"/>
                <a:cs typeface="Calibri"/>
              </a:rPr>
              <a:t>or</a:t>
            </a:r>
            <a:r>
              <a:rPr sz="1600" b="1" spc="5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A50A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A50A"/>
                </a:solidFill>
                <a:latin typeface="Calibri"/>
                <a:cs typeface="Calibri"/>
              </a:rPr>
              <a:t>Path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: The href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attribute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can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contain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a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 relative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or </a:t>
            </a:r>
            <a:r>
              <a:rPr sz="1600" b="1" spc="-3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absolute</a:t>
            </a:r>
            <a:r>
              <a:rPr sz="1600" b="1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path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the </a:t>
            </a:r>
            <a:r>
              <a:rPr sz="1600" b="1" dirty="0">
                <a:solidFill>
                  <a:srgbClr val="FFFFFF"/>
                </a:solidFill>
                <a:latin typeface="Calibri"/>
                <a:cs typeface="Calibri"/>
              </a:rPr>
              <a:t>CSS</a:t>
            </a:r>
            <a:r>
              <a:rPr sz="1600" b="1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Calibri"/>
                <a:cs typeface="Calibri"/>
              </a:rPr>
              <a:t>file.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011020" y="809197"/>
            <a:ext cx="1902759" cy="1517143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14992" y="809198"/>
            <a:ext cx="3047930" cy="179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233" y="775074"/>
            <a:ext cx="3839019" cy="2250513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9311" y="150367"/>
            <a:ext cx="8623300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5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(Justify</a:t>
            </a:r>
            <a:r>
              <a:rPr sz="24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4109" y="3875600"/>
            <a:ext cx="5600699" cy="11048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4109" y="738374"/>
            <a:ext cx="7772399" cy="3011547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63682" y="1141280"/>
            <a:ext cx="8616633" cy="347197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23" y="151891"/>
            <a:ext cx="870331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(Flex</a:t>
            </a:r>
            <a:r>
              <a:rPr sz="260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Wrap)</a:t>
            </a:r>
            <a:endParaRPr sz="26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1038" y="1198535"/>
            <a:ext cx="4305160" cy="335081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588609" y="863907"/>
            <a:ext cx="4384352" cy="402007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5463" y="151891"/>
            <a:ext cx="8833485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pc="10" dirty="0">
                <a:solidFill>
                  <a:srgbClr val="FFA50A"/>
                </a:solidFill>
              </a:rPr>
              <a:t>35.</a:t>
            </a:r>
            <a:r>
              <a:rPr spc="5" dirty="0">
                <a:solidFill>
                  <a:srgbClr val="FFA50A"/>
                </a:solidFill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 Flexbox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container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(Align</a:t>
            </a:r>
            <a:r>
              <a:rPr sz="2600" spc="5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600" spc="-5" dirty="0">
                <a:solidFill>
                  <a:srgbClr val="FFA50A"/>
                </a:solidFill>
                <a:latin typeface="Arial MT"/>
                <a:cs typeface="Arial MT"/>
              </a:rPr>
              <a:t>Items)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968755"/>
            <a:ext cx="3588385" cy="1863725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00600"/>
              </a:lnSpc>
              <a:spcBef>
                <a:spcPts val="80"/>
              </a:spcBef>
            </a:pP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This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property 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used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to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align </a:t>
            </a:r>
            <a:r>
              <a:rPr sz="2400" spc="-53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container's items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along the cross-axis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which is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perpendicular to the main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166566" y="960159"/>
            <a:ext cx="4387739" cy="390535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72374" y="3138915"/>
            <a:ext cx="3576872" cy="1643221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1386" y="150367"/>
            <a:ext cx="8439785" cy="528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120"/>
              </a:lnSpc>
            </a:pPr>
            <a:r>
              <a:rPr sz="3600" dirty="0">
                <a:solidFill>
                  <a:srgbClr val="FFA50A"/>
                </a:solidFill>
              </a:rPr>
              <a:t>35.</a:t>
            </a:r>
            <a:r>
              <a:rPr sz="3600" spc="10" dirty="0">
                <a:solidFill>
                  <a:srgbClr val="FFA50A"/>
                </a:solidFill>
              </a:rPr>
              <a:t> </a:t>
            </a:r>
            <a:r>
              <a:rPr sz="33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3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Flexbox</a:t>
            </a:r>
            <a:r>
              <a:rPr sz="33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300" spc="-5" dirty="0">
                <a:solidFill>
                  <a:srgbClr val="FFFFFF"/>
                </a:solidFill>
                <a:latin typeface="Arial MT"/>
                <a:cs typeface="Arial MT"/>
              </a:rPr>
              <a:t>container</a:t>
            </a:r>
            <a:r>
              <a:rPr sz="3300" spc="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A50A"/>
                </a:solidFill>
                <a:latin typeface="Arial MT"/>
                <a:cs typeface="Arial MT"/>
              </a:rPr>
              <a:t>(Align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Content)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778" y="852932"/>
            <a:ext cx="3463925" cy="2219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It is utilized to adjust the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spacing between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flex lines </a:t>
            </a:r>
            <a:r>
              <a:rPr sz="2400" spc="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within </a:t>
            </a:r>
            <a:r>
              <a:rPr sz="2400" dirty="0">
                <a:solidFill>
                  <a:srgbClr val="02FF00"/>
                </a:solidFill>
                <a:latin typeface="Calibri"/>
                <a:cs typeface="Calibri"/>
              </a:rPr>
              <a:t>a flex </a:t>
            </a:r>
            <a:r>
              <a:rPr sz="2400" spc="-5" dirty="0">
                <a:solidFill>
                  <a:srgbClr val="02FF00"/>
                </a:solidFill>
                <a:latin typeface="Calibri"/>
                <a:cs typeface="Calibri"/>
              </a:rPr>
              <a:t>container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,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particularly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when there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is </a:t>
            </a:r>
            <a:r>
              <a:rPr sz="24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extra space along the cross- </a:t>
            </a:r>
            <a:r>
              <a:rPr sz="2400" spc="-53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2400" spc="-5" dirty="0">
                <a:solidFill>
                  <a:srgbClr val="D1D5DB"/>
                </a:solidFill>
                <a:latin typeface="Calibri"/>
                <a:cs typeface="Calibri"/>
              </a:rPr>
              <a:t>axis.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7053" y="960159"/>
            <a:ext cx="4534724" cy="39982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2221" y="3152811"/>
            <a:ext cx="3580189" cy="180202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69605" y="151891"/>
            <a:ext cx="6463030" cy="5740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480"/>
              </a:lnSpc>
            </a:pPr>
            <a:r>
              <a:rPr sz="3900" spc="10" dirty="0">
                <a:solidFill>
                  <a:srgbClr val="FFA50A"/>
                </a:solidFill>
                <a:latin typeface="Comic Sans MS"/>
                <a:cs typeface="Comic Sans MS"/>
              </a:rPr>
              <a:t>36.</a:t>
            </a:r>
            <a:r>
              <a:rPr sz="3900" dirty="0">
                <a:solidFill>
                  <a:srgbClr val="FFA50A"/>
                </a:solidFill>
                <a:latin typeface="Comic Sans MS"/>
                <a:cs typeface="Comic Sans MS"/>
              </a:rPr>
              <a:t> </a:t>
            </a:r>
            <a:r>
              <a:rPr sz="3600" spc="-5" dirty="0">
                <a:solidFill>
                  <a:srgbClr val="02FF00"/>
                </a:solidFill>
                <a:latin typeface="Arial MT"/>
                <a:cs typeface="Arial MT"/>
              </a:rPr>
              <a:t>Properties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: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Flex</a:t>
            </a:r>
            <a:r>
              <a:rPr sz="36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3600" spc="-5" dirty="0">
                <a:solidFill>
                  <a:srgbClr val="FFFFFF"/>
                </a:solidFill>
                <a:latin typeface="Arial MT"/>
                <a:cs typeface="Arial MT"/>
              </a:rPr>
              <a:t>Items</a:t>
            </a:r>
            <a:r>
              <a:rPr sz="36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" dirty="0">
                <a:solidFill>
                  <a:srgbClr val="FFA50A"/>
                </a:solidFill>
                <a:latin typeface="Arial MT"/>
                <a:cs typeface="Arial MT"/>
              </a:rPr>
              <a:t>(Order)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04781" y="921003"/>
            <a:ext cx="4465955" cy="766445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 marR="5080">
              <a:lnSpc>
                <a:spcPct val="101899"/>
              </a:lnSpc>
              <a:spcBef>
                <a:spcPts val="60"/>
              </a:spcBef>
            </a:pP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"order"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property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CSS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allows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you to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define</a:t>
            </a:r>
            <a:r>
              <a:rPr sz="1600" spc="1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sequence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which flex items appear</a:t>
            </a:r>
            <a:r>
              <a:rPr sz="1600" spc="5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within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flex 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container,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overriding their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02FF00"/>
                </a:solidFill>
                <a:latin typeface="Calibri"/>
                <a:cs typeface="Calibri"/>
              </a:rPr>
              <a:t>original</a:t>
            </a:r>
            <a:r>
              <a:rPr sz="1600" spc="-10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dirty="0">
                <a:solidFill>
                  <a:srgbClr val="02FF00"/>
                </a:solidFill>
                <a:latin typeface="Calibri"/>
                <a:cs typeface="Calibri"/>
              </a:rPr>
              <a:t>order</a:t>
            </a:r>
            <a:r>
              <a:rPr sz="1600" spc="15" dirty="0">
                <a:solidFill>
                  <a:srgbClr val="02FF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in the</a:t>
            </a:r>
            <a:r>
              <a:rPr sz="1600" dirty="0">
                <a:solidFill>
                  <a:srgbClr val="D1D5DB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solidFill>
                  <a:srgbClr val="D1D5DB"/>
                </a:solidFill>
                <a:latin typeface="Calibri"/>
                <a:cs typeface="Calibri"/>
              </a:rPr>
              <a:t>HTML.</a:t>
            </a:r>
            <a:endParaRPr sz="1600">
              <a:latin typeface="Calibri"/>
              <a:cs typeface="Calibr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289" y="900954"/>
            <a:ext cx="3787753" cy="418334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40339" y="1874247"/>
            <a:ext cx="4942446" cy="229595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15" y="2327655"/>
            <a:ext cx="3360420" cy="23514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361950" marR="111125" indent="-349250">
              <a:lnSpc>
                <a:spcPct val="114199"/>
              </a:lnSpc>
              <a:spcBef>
                <a:spcPts val="110"/>
              </a:spcBef>
              <a:buClr>
                <a:srgbClr val="FFFFFF"/>
              </a:buClr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Elements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that are used 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to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 create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website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are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called </a:t>
            </a:r>
            <a:r>
              <a:rPr sz="1900" spc="-5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Tags.</a:t>
            </a:r>
            <a:endParaRPr sz="1900">
              <a:latin typeface="Arial MT"/>
              <a:cs typeface="Arial MT"/>
            </a:endParaRPr>
          </a:p>
          <a:p>
            <a:pPr marL="361950" marR="5080" indent="-349250">
              <a:lnSpc>
                <a:spcPts val="2710"/>
              </a:lnSpc>
              <a:spcBef>
                <a:spcPts val="45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Tags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can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contain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content</a:t>
            </a:r>
            <a:r>
              <a:rPr sz="19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or </a:t>
            </a:r>
            <a:r>
              <a:rPr sz="1900" spc="-51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other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HTML</a:t>
            </a:r>
            <a:r>
              <a:rPr sz="1900" spc="-5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00FF00"/>
                </a:solidFill>
                <a:latin typeface="Arial MT"/>
                <a:cs typeface="Arial MT"/>
              </a:rPr>
              <a:t>tags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.</a:t>
            </a:r>
            <a:endParaRPr sz="1900">
              <a:latin typeface="Arial MT"/>
              <a:cs typeface="Arial MT"/>
            </a:endParaRPr>
          </a:p>
          <a:p>
            <a:pPr marL="361950" indent="-349250">
              <a:lnSpc>
                <a:spcPct val="100000"/>
              </a:lnSpc>
              <a:spcBef>
                <a:spcPts val="150"/>
              </a:spcBef>
              <a:buAutoNum type="arabicPeriod"/>
              <a:tabLst>
                <a:tab pos="361315" algn="l"/>
                <a:tab pos="361950" algn="l"/>
              </a:tabLst>
            </a:pP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Define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r>
              <a:rPr sz="19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FFFF"/>
                </a:solidFill>
                <a:latin typeface="Arial MT"/>
                <a:cs typeface="Arial MT"/>
              </a:rPr>
              <a:t>like</a:t>
            </a:r>
            <a:r>
              <a:rPr sz="19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1900" spc="-5" dirty="0">
                <a:solidFill>
                  <a:srgbClr val="FFA50A"/>
                </a:solidFill>
                <a:latin typeface="Arial MT"/>
                <a:cs typeface="Arial MT"/>
              </a:rPr>
              <a:t>text,</a:t>
            </a:r>
            <a:endParaRPr sz="1900">
              <a:latin typeface="Arial MT"/>
              <a:cs typeface="Arial MT"/>
            </a:endParaRPr>
          </a:p>
          <a:p>
            <a:pPr marL="361950">
              <a:lnSpc>
                <a:spcPct val="100000"/>
              </a:lnSpc>
              <a:spcBef>
                <a:spcPts val="315"/>
              </a:spcBef>
            </a:pP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images,</a:t>
            </a:r>
            <a:r>
              <a:rPr sz="1900" spc="-5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1900" dirty="0">
                <a:solidFill>
                  <a:srgbClr val="FFA50A"/>
                </a:solidFill>
                <a:latin typeface="Arial MT"/>
                <a:cs typeface="Arial MT"/>
              </a:rPr>
              <a:t>links</a:t>
            </a:r>
            <a:endParaRPr sz="1900">
              <a:latin typeface="Arial MT"/>
              <a:cs typeface="Arial M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3359" y="844296"/>
            <a:ext cx="3639312" cy="1274064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179512" y="141732"/>
            <a:ext cx="6785609" cy="5130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040"/>
              </a:lnSpc>
            </a:pPr>
            <a:r>
              <a:rPr spc="5" dirty="0">
                <a:solidFill>
                  <a:srgbClr val="FFA50A"/>
                </a:solidFill>
              </a:rPr>
              <a:t>4.</a:t>
            </a:r>
            <a:r>
              <a:rPr spc="10" dirty="0">
                <a:solidFill>
                  <a:srgbClr val="FFA50A"/>
                </a:solidFill>
              </a:rPr>
              <a:t> </a:t>
            </a:r>
            <a:r>
              <a:rPr sz="3200" spc="-5" dirty="0">
                <a:solidFill>
                  <a:srgbClr val="02FF00"/>
                </a:solidFill>
              </a:rPr>
              <a:t>HTML</a:t>
            </a:r>
            <a:r>
              <a:rPr sz="3200" spc="5" dirty="0">
                <a:solidFill>
                  <a:srgbClr val="02FF00"/>
                </a:solidFill>
              </a:rPr>
              <a:t> </a:t>
            </a:r>
            <a:r>
              <a:rPr sz="3200" spc="-5" dirty="0">
                <a:solidFill>
                  <a:srgbClr val="FFFFFF"/>
                </a:solidFill>
              </a:rPr>
              <a:t>Refresher</a:t>
            </a:r>
            <a:r>
              <a:rPr sz="3200" spc="15" dirty="0">
                <a:solidFill>
                  <a:srgbClr val="FFFFFF"/>
                </a:solidFill>
              </a:rPr>
              <a:t> </a:t>
            </a:r>
            <a:r>
              <a:rPr sz="2400" spc="-5" dirty="0">
                <a:solidFill>
                  <a:srgbClr val="FFFFFF"/>
                </a:solidFill>
              </a:rPr>
              <a:t>(</a:t>
            </a:r>
            <a:r>
              <a:rPr sz="2400" spc="-5" dirty="0">
                <a:solidFill>
                  <a:srgbClr val="FFA50A"/>
                </a:solidFill>
              </a:rPr>
              <a:t>Tags</a:t>
            </a:r>
            <a:r>
              <a:rPr sz="2400" spc="-10" dirty="0">
                <a:solidFill>
                  <a:srgbClr val="FFA50A"/>
                </a:solidFill>
              </a:rPr>
              <a:t> </a:t>
            </a:r>
            <a:r>
              <a:rPr sz="2400" dirty="0">
                <a:solidFill>
                  <a:srgbClr val="FFA50A"/>
                </a:solidFill>
              </a:rPr>
              <a:t>&amp; </a:t>
            </a:r>
            <a:r>
              <a:rPr sz="2400" spc="-10" dirty="0">
                <a:solidFill>
                  <a:srgbClr val="FFA50A"/>
                </a:solidFill>
              </a:rPr>
              <a:t>Attributes</a:t>
            </a:r>
            <a:r>
              <a:rPr sz="2400" spc="-10" dirty="0">
                <a:solidFill>
                  <a:srgbClr val="FFFFFF"/>
                </a:solidFill>
              </a:rPr>
              <a:t>)</a:t>
            </a:r>
            <a:endParaRPr sz="2400"/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66032" y="844296"/>
            <a:ext cx="4788408" cy="118567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4255398" y="2250439"/>
            <a:ext cx="4025265" cy="1125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74650" marR="5080" indent="-361950">
              <a:lnSpc>
                <a:spcPct val="114300"/>
              </a:lnSpc>
              <a:spcBef>
                <a:spcPts val="10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Provides </a:t>
            </a:r>
            <a:r>
              <a:rPr sz="2100" spc="-10" dirty="0">
                <a:solidFill>
                  <a:srgbClr val="FFA50A"/>
                </a:solidFill>
                <a:latin typeface="Arial MT"/>
                <a:cs typeface="Arial MT"/>
              </a:rPr>
              <a:t>additional information </a:t>
            </a:r>
            <a:r>
              <a:rPr sz="2100" spc="-570" dirty="0">
                <a:solidFill>
                  <a:srgbClr val="FFA50A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about</a:t>
            </a:r>
            <a:r>
              <a:rPr sz="2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FFFFFF"/>
                </a:solidFill>
                <a:latin typeface="Arial MT"/>
                <a:cs typeface="Arial MT"/>
              </a:rPr>
              <a:t>elements</a:t>
            </a:r>
            <a:endParaRPr sz="2100">
              <a:latin typeface="Arial MT"/>
              <a:cs typeface="Arial MT"/>
            </a:endParaRPr>
          </a:p>
          <a:p>
            <a:pPr marL="374650" indent="-361950">
              <a:lnSpc>
                <a:spcPct val="100000"/>
              </a:lnSpc>
              <a:spcBef>
                <a:spcPts val="380"/>
              </a:spcBef>
              <a:buAutoNum type="arabicPeriod"/>
              <a:tabLst>
                <a:tab pos="374015" algn="l"/>
                <a:tab pos="374650" algn="l"/>
              </a:tabLst>
            </a:pP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Use</a:t>
            </a:r>
            <a:r>
              <a:rPr sz="21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100" spc="-10" dirty="0">
                <a:solidFill>
                  <a:srgbClr val="00FF00"/>
                </a:solidFill>
                <a:latin typeface="Arial MT"/>
                <a:cs typeface="Arial MT"/>
              </a:rPr>
              <a:t>name=value</a:t>
            </a:r>
            <a:r>
              <a:rPr sz="2100" spc="-20" dirty="0">
                <a:solidFill>
                  <a:srgbClr val="00FF00"/>
                </a:solidFill>
                <a:latin typeface="Arial MT"/>
                <a:cs typeface="Arial MT"/>
              </a:rPr>
              <a:t> </a:t>
            </a:r>
            <a:r>
              <a:rPr sz="2100" spc="-5" dirty="0">
                <a:solidFill>
                  <a:srgbClr val="FFFFFF"/>
                </a:solidFill>
                <a:latin typeface="Arial MT"/>
                <a:cs typeface="Arial MT"/>
              </a:rPr>
              <a:t>format</a:t>
            </a:r>
            <a:endParaRPr sz="21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97A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Words>3449</Words>
  <Application>Microsoft Office PowerPoint</Application>
  <PresentationFormat>On-screen Show (16:9)</PresentationFormat>
  <Paragraphs>361</Paragraphs>
  <Slides>85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Arial MT</vt:lpstr>
      <vt:lpstr>Calibri</vt:lpstr>
      <vt:lpstr>Comic Sans MS</vt:lpstr>
      <vt:lpstr>Courier New</vt:lpstr>
      <vt:lpstr>Nirmala UI</vt:lpstr>
      <vt:lpstr>Office Theme</vt:lpstr>
      <vt:lpstr>CSS (Cascading Style Sheets)</vt:lpstr>
      <vt:lpstr>Importance of CSS</vt:lpstr>
      <vt:lpstr>Level 1 CSS Basics</vt:lpstr>
      <vt:lpstr>1. Basic Syntax</vt:lpstr>
      <vt:lpstr>2. Color Property</vt:lpstr>
      <vt:lpstr>3. Including Styles (Inline Styling)</vt:lpstr>
      <vt:lpstr>3. Including Styles (Internal Styling)</vt:lpstr>
      <vt:lpstr>3. Including Styles (External Styling)</vt:lpstr>
      <vt:lpstr>4. HTML Refresher (Tags &amp; Attributes)</vt:lpstr>
      <vt:lpstr>4. HTML Refresher (DOM)</vt:lpstr>
      <vt:lpstr>5 Comments</vt:lpstr>
      <vt:lpstr>6.MDN Documentation</vt:lpstr>
      <vt:lpstr>8. Selectors (Element selector)</vt:lpstr>
      <vt:lpstr>8. Selectors (Universal selector)</vt:lpstr>
      <vt:lpstr>8. Selectors (id &amp; class property)</vt:lpstr>
      <vt:lpstr>8. Selectors (Id selector)</vt:lpstr>
      <vt:lpstr>8. Selectors (Class selector)</vt:lpstr>
      <vt:lpstr>8. Selectors (Group selector)</vt:lpstr>
      <vt:lpstr>8. Selectors (Descendant selector)</vt:lpstr>
      <vt:lpstr>Practice Set Level 1 CSS Basics</vt:lpstr>
      <vt:lpstr>Level 2 Color System &amp; Background</vt:lpstr>
      <vt:lpstr>9. Background Color</vt:lpstr>
      <vt:lpstr>10. Color System (Color Theory)</vt:lpstr>
      <vt:lpstr>10. Color System (color picker)</vt:lpstr>
      <vt:lpstr>10. Color System (RGB Color Model)</vt:lpstr>
      <vt:lpstr>10. Color System (RGB Color Model)</vt:lpstr>
      <vt:lpstr>10. Color System (HEX Color Model)</vt:lpstr>
      <vt:lpstr>10. Color System (HEX Color Model)</vt:lpstr>
      <vt:lpstr>10. Color System (Alpha Channel)</vt:lpstr>
      <vt:lpstr>10. Color System (Alpha Channel)</vt:lpstr>
      <vt:lpstr>11. Absolute Units</vt:lpstr>
      <vt:lpstr>12. Height &amp; Width Property</vt:lpstr>
      <vt:lpstr>13. Background image Property</vt:lpstr>
      <vt:lpstr>14. Visibility Property</vt:lpstr>
      <vt:lpstr>Practice Set Level 2 Color System &amp; Background</vt:lpstr>
      <vt:lpstr>15.Text-Align Property</vt:lpstr>
      <vt:lpstr>16. Text-Decoration Property</vt:lpstr>
      <vt:lpstr>16. Text-Decoration Property (style)</vt:lpstr>
      <vt:lpstr>16. Text-Decoration Property (color)</vt:lpstr>
      <vt:lpstr>17. Text-Transform Property</vt:lpstr>
      <vt:lpstr>18. Line Height</vt:lpstr>
      <vt:lpstr>19. Font Property (font-size)</vt:lpstr>
      <vt:lpstr>19. Font Property (font-weight)</vt:lpstr>
      <vt:lpstr>19. Font Property (font-style)</vt:lpstr>
      <vt:lpstr>20. Font Family</vt:lpstr>
      <vt:lpstr>20. Font Family</vt:lpstr>
      <vt:lpstr>21. Icons using Fonts</vt:lpstr>
      <vt:lpstr>Practice Set Level 3 Text Properties</vt:lpstr>
      <vt:lpstr>Level 4 Box Model</vt:lpstr>
      <vt:lpstr>22. What is Box Model</vt:lpstr>
      <vt:lpstr>23. Padding Property</vt:lpstr>
      <vt:lpstr>24. Margin Property</vt:lpstr>
      <vt:lpstr>24. Border Property</vt:lpstr>
      <vt:lpstr>24. Border Property (border radius)</vt:lpstr>
      <vt:lpstr>24. Border Property (box sizing)</vt:lpstr>
      <vt:lpstr>Practice Set Level 4 Box Model</vt:lpstr>
      <vt:lpstr>Level 5 Display and Position</vt:lpstr>
      <vt:lpstr>26. Display Property (Block / Inline Elements)</vt:lpstr>
      <vt:lpstr>26. Display Property (Block)</vt:lpstr>
      <vt:lpstr>26. Display Property (Inline)</vt:lpstr>
      <vt:lpstr>26. Display Property (Inline-Block)</vt:lpstr>
      <vt:lpstr>26. Display Property (None)</vt:lpstr>
      <vt:lpstr>27. Responsive Website</vt:lpstr>
      <vt:lpstr>27. Responsive Website</vt:lpstr>
      <vt:lpstr>28. Relative Units</vt:lpstr>
      <vt:lpstr>28. Relative Units (Percentage)</vt:lpstr>
      <vt:lpstr>28. Relative Units (EM)</vt:lpstr>
      <vt:lpstr>28. Relative Units (REM)</vt:lpstr>
      <vt:lpstr>28. Relative Units (VW/VH)</vt:lpstr>
      <vt:lpstr>29. Position Property</vt:lpstr>
      <vt:lpstr>29. Position Property</vt:lpstr>
      <vt:lpstr>29. Position Property (z index)</vt:lpstr>
      <vt:lpstr>31. Float Property</vt:lpstr>
      <vt:lpstr>PowerPoint Presentation</vt:lpstr>
      <vt:lpstr>PowerPoint Presentation</vt:lpstr>
      <vt:lpstr>34. Flexbox Direction</vt:lpstr>
      <vt:lpstr>34. Flexbox Direction</vt:lpstr>
      <vt:lpstr>34. Flexbox Direction</vt:lpstr>
      <vt:lpstr>35. Properties: Flexbox container (Justify Content)</vt:lpstr>
      <vt:lpstr>35. Properties: Flexbox container (Justify Content)</vt:lpstr>
      <vt:lpstr>35. Properties: Flexbox container (Flex Wrap)</vt:lpstr>
      <vt:lpstr>35. Properties: Flexbox container (Flex Wrap)</vt:lpstr>
      <vt:lpstr>35. Properties: Flexbox container (Align Items)</vt:lpstr>
      <vt:lpstr>35. Properties: Flexbox container (Align Content)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IDE</dc:title>
  <dc:creator>MAYUKHJIT</dc:creator>
  <cp:lastModifiedBy>Mayukhjit</cp:lastModifiedBy>
  <cp:revision>2</cp:revision>
  <dcterms:created xsi:type="dcterms:W3CDTF">2024-03-10T14:22:26Z</dcterms:created>
  <dcterms:modified xsi:type="dcterms:W3CDTF">2024-04-17T05:27:26Z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2023-11-17T00:00:00Z</vt:filetime>
  </property>
  <property fmtid="{D5CDD505-2E9C-101B-9397-08002B2CF9AE}" pid="3" name="LastSaved">
    <vt:filetime>2024-03-10T00:00:00Z</vt:filetime>
  </property>
</Properties>
</file>